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9" r:id="rId2"/>
    <p:sldId id="301" r:id="rId3"/>
  </p:sldIdLst>
  <p:sldSz cx="6858000" cy="9721850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9171" autoAdjust="0"/>
  </p:normalViewPr>
  <p:slideViewPr>
    <p:cSldViewPr>
      <p:cViewPr>
        <p:scale>
          <a:sx n="100" d="100"/>
          <a:sy n="100" d="100"/>
        </p:scale>
        <p:origin x="-486" y="1206"/>
      </p:cViewPr>
      <p:guideLst>
        <p:guide orient="horz" pos="3062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31E45C89-D221-4962-9013-AC0008952E34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39775"/>
            <a:ext cx="26114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1E7DD4B-8859-4E19-8D31-1F87CE73E0B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3077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410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fld id="{1CA7636D-10E4-47C8-B102-65DA6FDB00EB}" type="slidenum">
              <a:rPr lang="ja-JP" altLang="en-US" smtClean="0"/>
              <a:pPr/>
              <a:t>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410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fld id="{1CA7636D-10E4-47C8-B102-65DA6FDB00EB}" type="slidenum">
              <a:rPr lang="ja-JP" altLang="en-US" smtClean="0"/>
              <a:pPr/>
              <a:t>2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20078"/>
            <a:ext cx="5829300" cy="2083896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509049"/>
            <a:ext cx="4800600" cy="24844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0FD2D-8AD8-467C-9B3C-BF430EAF7EB5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46298-E3EE-4E6D-B1A2-400839D15A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56198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03C60-925B-446C-9252-A2195071F80D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F0F00-516E-4191-A3F4-8B4A021202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850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89329"/>
            <a:ext cx="1543050" cy="829507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89329"/>
            <a:ext cx="4514850" cy="829507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89634-ED69-415F-BB16-DAED722E3631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27084-EB78-4407-BEEF-A23786CC261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354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71DAA-2174-4A23-9CB7-C4A1E2EAF257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65686-A080-4FF2-8F85-3BFDF8201B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498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247189"/>
            <a:ext cx="5829300" cy="193086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20537"/>
            <a:ext cx="5829300" cy="21266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76474-EE60-446F-AC9F-516FA52C81E3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B9A2C-09B3-4331-999B-A3EE4E9FC4F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928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268436"/>
            <a:ext cx="3028950" cy="64159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268436"/>
            <a:ext cx="3028950" cy="64159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CE780-2F14-4308-BDC6-4D7D315C0CEE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063A9-5480-425F-B69F-1C332F69CF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328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76165"/>
            <a:ext cx="3030141" cy="906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083086"/>
            <a:ext cx="3030141" cy="5601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4" y="2176165"/>
            <a:ext cx="3031331" cy="906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4" y="3083086"/>
            <a:ext cx="3031331" cy="5601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ACE33-AF68-4748-BA0D-D8AB33D85665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5558-C4D0-42F9-9C7C-045E4AAB48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9511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83517-2BC7-4A1F-BA75-7EF0AFE81670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B2A20-F38E-4471-BEFB-3B1BB41C527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393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3A4AA-B2B4-4940-86CC-635E86591BB4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45C81-0BA7-4048-9852-C1636C299A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264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5" y="387075"/>
            <a:ext cx="2256235" cy="1647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92" y="387076"/>
            <a:ext cx="3833813" cy="82973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5" y="2034390"/>
            <a:ext cx="2256235" cy="66500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87A36-F9CD-4588-87C6-2750D9B3B4E4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F7164-B1B0-4145-A9A1-505D193164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248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805296"/>
            <a:ext cx="4114800" cy="8034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68667"/>
            <a:ext cx="4114800" cy="583311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608701"/>
            <a:ext cx="4114800" cy="11409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27F7C-FD6B-4954-9828-143D5D070C65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54FF7-8B94-416E-A1E4-ADE215B07A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769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90525"/>
            <a:ext cx="61722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268538"/>
            <a:ext cx="6172200" cy="641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010650"/>
            <a:ext cx="1600200" cy="517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D259F59-708A-4525-863E-46AFEF59DE64}" type="datetimeFigureOut">
              <a:rPr lang="ja-JP" altLang="en-US"/>
              <a:pPr>
                <a:defRPr/>
              </a:pPr>
              <a:t>2017/1/17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010650"/>
            <a:ext cx="2171700" cy="517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010650"/>
            <a:ext cx="1600200" cy="5175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025F460-8A99-43F6-928A-FB1238A16C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正方形/長方形 23"/>
          <p:cNvSpPr>
            <a:spLocks noChangeArrowheads="1"/>
          </p:cNvSpPr>
          <p:nvPr/>
        </p:nvSpPr>
        <p:spPr bwMode="auto">
          <a:xfrm>
            <a:off x="5187950" y="9540875"/>
            <a:ext cx="16716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itchFamily="34" charset="0"/>
              </a:rPr>
              <a:t>宇都宮地方気象台 　</a:t>
            </a:r>
            <a:r>
              <a:rPr lang="en-US" altLang="ja-JP" sz="800" dirty="0" smtClean="0">
                <a:latin typeface="Arial" pitchFamily="34" charset="0"/>
              </a:rPr>
              <a:t>Ver.1</a:t>
            </a:r>
            <a:endParaRPr lang="ja-JP" altLang="en-US" sz="800" dirty="0">
              <a:latin typeface="Arial" pitchFamily="34" charset="0"/>
            </a:endParaRPr>
          </a:p>
        </p:txBody>
      </p:sp>
      <p:sp>
        <p:nvSpPr>
          <p:cNvPr id="2076" name="テキスト ボックス 3"/>
          <p:cNvSpPr txBox="1">
            <a:spLocks noChangeArrowheads="1"/>
          </p:cNvSpPr>
          <p:nvPr/>
        </p:nvSpPr>
        <p:spPr bwMode="auto">
          <a:xfrm>
            <a:off x="44450" y="149225"/>
            <a:ext cx="424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itchFamily="50" charset="-128"/>
                <a:ea typeface="HG丸ｺﾞｼｯｸM-PRO" pitchFamily="50" charset="-128"/>
              </a:rPr>
              <a:t>火山噴火から自分の身を守ろう！</a:t>
            </a:r>
          </a:p>
        </p:txBody>
      </p:sp>
      <p:sp>
        <p:nvSpPr>
          <p:cNvPr id="2077" name="テキスト ボックス 48"/>
          <p:cNvSpPr txBox="1">
            <a:spLocks noChangeArrowheads="1"/>
          </p:cNvSpPr>
          <p:nvPr/>
        </p:nvSpPr>
        <p:spPr bwMode="auto">
          <a:xfrm>
            <a:off x="90488" y="36389"/>
            <a:ext cx="3698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  かざん   　ふんか　　         　　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 じぶん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          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み　       まも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0" y="0"/>
            <a:ext cx="4058246" cy="57308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57" name="正方形/長方形 23"/>
          <p:cNvSpPr>
            <a:spLocks noChangeArrowheads="1"/>
          </p:cNvSpPr>
          <p:nvPr/>
        </p:nvSpPr>
        <p:spPr bwMode="auto">
          <a:xfrm>
            <a:off x="5300663" y="22225"/>
            <a:ext cx="15408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ja-JP" altLang="en-US" sz="900" dirty="0" smtClean="0">
                <a:latin typeface="Arial" charset="0"/>
              </a:rPr>
              <a:t>ステップ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ja-JP" altLang="en-US" sz="900" dirty="0">
                <a:latin typeface="Arial" charset="0"/>
              </a:rPr>
              <a:t>　火山</a:t>
            </a:r>
            <a:r>
              <a:rPr lang="en-US" altLang="ja-JP" sz="900" dirty="0">
                <a:latin typeface="Arial" charset="0"/>
              </a:rPr>
              <a:t>_</a:t>
            </a:r>
            <a:r>
              <a:rPr lang="ja-JP" altLang="en-US" sz="900" dirty="0">
                <a:latin typeface="Arial" charset="0"/>
              </a:rPr>
              <a:t>事前</a:t>
            </a:r>
            <a:r>
              <a:rPr lang="ja-JP" altLang="en-US" sz="900" dirty="0" smtClean="0">
                <a:latin typeface="Arial" charset="0"/>
              </a:rPr>
              <a:t>学習</a:t>
            </a:r>
            <a:r>
              <a:rPr lang="en-US" altLang="ja-JP" sz="900" dirty="0" smtClean="0">
                <a:latin typeface="Arial" charset="0"/>
              </a:rPr>
              <a:t>2</a:t>
            </a:r>
            <a:endParaRPr lang="ja-JP" altLang="en-US" sz="900" dirty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2080" name="テキスト ボックス 3"/>
          <p:cNvSpPr txBox="1">
            <a:spLocks noChangeArrowheads="1"/>
          </p:cNvSpPr>
          <p:nvPr/>
        </p:nvSpPr>
        <p:spPr bwMode="auto">
          <a:xfrm>
            <a:off x="2006600" y="808038"/>
            <a:ext cx="4951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u="sng">
                <a:latin typeface="HG丸ｺﾞｼｯｸM-PRO" pitchFamily="50" charset="-128"/>
                <a:ea typeface="HG丸ｺﾞｼｯｸM-PRO" pitchFamily="50" charset="-128"/>
              </a:rPr>
              <a:t>　　年　　 組　　 番　名前（　　　　　　　　　　　　）</a:t>
            </a:r>
          </a:p>
        </p:txBody>
      </p:sp>
      <p:sp>
        <p:nvSpPr>
          <p:cNvPr id="2081" name="テキスト ボックス 40"/>
          <p:cNvSpPr txBox="1">
            <a:spLocks noChangeArrowheads="1"/>
          </p:cNvSpPr>
          <p:nvPr/>
        </p:nvSpPr>
        <p:spPr bwMode="auto">
          <a:xfrm>
            <a:off x="2374900" y="714375"/>
            <a:ext cx="2133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itchFamily="50" charset="-128"/>
                <a:ea typeface="HG丸ｺﾞｼｯｸM-PRO" pitchFamily="50" charset="-128"/>
              </a:rPr>
              <a:t>ねん　　　        くみ　　       　 ばん　       なまえ</a:t>
            </a:r>
          </a:p>
        </p:txBody>
      </p:sp>
      <p:sp>
        <p:nvSpPr>
          <p:cNvPr id="2082" name="テキスト ボックス 4"/>
          <p:cNvSpPr txBox="1">
            <a:spLocks noChangeArrowheads="1"/>
          </p:cNvSpPr>
          <p:nvPr/>
        </p:nvSpPr>
        <p:spPr bwMode="auto">
          <a:xfrm>
            <a:off x="0" y="1240780"/>
            <a:ext cx="6842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1.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登山している時に噴火したら、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どのように自分の身を守りますか？</a:t>
            </a:r>
          </a:p>
        </p:txBody>
      </p:sp>
      <p:sp>
        <p:nvSpPr>
          <p:cNvPr id="2083" name="テキスト ボックス 37"/>
          <p:cNvSpPr txBox="1">
            <a:spLocks noChangeArrowheads="1"/>
          </p:cNvSpPr>
          <p:nvPr/>
        </p:nvSpPr>
        <p:spPr bwMode="auto">
          <a:xfrm>
            <a:off x="147993" y="1168085"/>
            <a:ext cx="60483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 err="1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とざん     　  　　　　　　   とき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ふんか　　　  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 　　　　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　　　　　　　じぶん　　 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み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まも　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84" name="テキスト ボックス 4"/>
          <p:cNvSpPr txBox="1">
            <a:spLocks noChangeArrowheads="1"/>
          </p:cNvSpPr>
          <p:nvPr/>
        </p:nvSpPr>
        <p:spPr bwMode="auto">
          <a:xfrm>
            <a:off x="0" y="7884691"/>
            <a:ext cx="67639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4.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火山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噴火から身を守るため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に大切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な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こと（しておくこと）は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何ですか？</a:t>
            </a:r>
          </a:p>
        </p:txBody>
      </p:sp>
      <p:sp>
        <p:nvSpPr>
          <p:cNvPr id="2085" name="テキスト ボックス 37"/>
          <p:cNvSpPr txBox="1">
            <a:spLocks noChangeArrowheads="1"/>
          </p:cNvSpPr>
          <p:nvPr/>
        </p:nvSpPr>
        <p:spPr bwMode="auto">
          <a:xfrm>
            <a:off x="257701" y="7813253"/>
            <a:ext cx="6109366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かざん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ふんか　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み　　　まも　　　  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たいせつ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   　　　　　　　　　　　　　　　　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なん　　　　　　 　　　  　　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027" name="Picture 3" descr="C:\Users\JMA1F80\Desktop\201008021131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8"/>
          <a:stretch/>
        </p:blipFill>
        <p:spPr bwMode="auto">
          <a:xfrm>
            <a:off x="44450" y="2345060"/>
            <a:ext cx="1296937" cy="100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テキスト ボックス 4"/>
          <p:cNvSpPr txBox="1">
            <a:spLocks noChangeArrowheads="1"/>
          </p:cNvSpPr>
          <p:nvPr/>
        </p:nvSpPr>
        <p:spPr bwMode="auto">
          <a:xfrm>
            <a:off x="0" y="5673378"/>
            <a:ext cx="6842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3.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安全な場所にいて噴火したことを知った時、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その場で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何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をすれば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よいですか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?</a:t>
            </a:r>
            <a:endParaRPr lang="ja-JP" altLang="en-US" sz="14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テキスト ボックス 37"/>
          <p:cNvSpPr txBox="1">
            <a:spLocks noChangeArrowheads="1"/>
          </p:cNvSpPr>
          <p:nvPr/>
        </p:nvSpPr>
        <p:spPr bwMode="auto">
          <a:xfrm>
            <a:off x="153387" y="5611466"/>
            <a:ext cx="6083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あんぜん   　　 ばしょ　　　　　　　　  ふんか                                       し　　　　　 とき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　　　　　　 ば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     なに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8" name="テキスト ボックス 4"/>
          <p:cNvSpPr txBox="1">
            <a:spLocks noChangeArrowheads="1"/>
          </p:cNvSpPr>
          <p:nvPr/>
        </p:nvSpPr>
        <p:spPr bwMode="auto">
          <a:xfrm>
            <a:off x="0" y="3456983"/>
            <a:ext cx="6842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2.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火山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から少し離れた場所にいて噴火したら、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どのように自分の身を守りますか？</a:t>
            </a:r>
          </a:p>
        </p:txBody>
      </p:sp>
      <p:sp>
        <p:nvSpPr>
          <p:cNvPr id="39" name="テキスト ボックス 37"/>
          <p:cNvSpPr txBox="1">
            <a:spLocks noChangeArrowheads="1"/>
          </p:cNvSpPr>
          <p:nvPr/>
        </p:nvSpPr>
        <p:spPr bwMode="auto">
          <a:xfrm>
            <a:off x="202288" y="3388867"/>
            <a:ext cx="60483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かざん　　　　　  すこ　　  は</a:t>
            </a:r>
            <a:r>
              <a:rPr lang="ja-JP" altLang="en-US" sz="600" dirty="0" err="1" smtClean="0">
                <a:latin typeface="HG丸ｺﾞｼｯｸM-PRO" pitchFamily="50" charset="-128"/>
                <a:ea typeface="HG丸ｺﾞｼｯｸM-PRO" pitchFamily="50" charset="-128"/>
              </a:rPr>
              <a:t>な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　　  　　ばしょ　　　　　 　      ふんか　　　　　　　　　　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　じぶん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  　み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まも　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029" name="Picture 5" descr="C:\Users\JMA1F80\Desktop\201007082010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06"/>
          <a:stretch/>
        </p:blipFill>
        <p:spPr bwMode="auto">
          <a:xfrm>
            <a:off x="52700" y="3753886"/>
            <a:ext cx="1288068" cy="96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JMA1F80\Desktop\2010080211263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5"/>
          <a:stretch/>
        </p:blipFill>
        <p:spPr bwMode="auto">
          <a:xfrm>
            <a:off x="44450" y="1552972"/>
            <a:ext cx="1296318" cy="88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50 防災教育\03 火山防災教育プログラム\火山プログラム\補助教材\降灰予報リーフレット等_気象庁資料\定時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0" y="6907610"/>
            <a:ext cx="1278096" cy="866198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図 44" descr="噴火警報に注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993" y="6053163"/>
            <a:ext cx="1279803" cy="799876"/>
          </a:xfrm>
          <a:prstGeom prst="rect">
            <a:avLst/>
          </a:prstGeom>
        </p:spPr>
      </p:pic>
      <p:pic>
        <p:nvPicPr>
          <p:cNvPr id="1031" name="Picture 7" descr="D:\50 防災教育\03 火山防災教育プログラム\火山プログラム\補助教材\降灰予報リーフレット等_気象庁資料\速報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5" y="4685011"/>
            <a:ext cx="1296762" cy="86409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8501027"/>
            <a:ext cx="720079" cy="64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4" y="8222829"/>
            <a:ext cx="929084" cy="13180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直線コネクタ 2"/>
          <p:cNvCxnSpPr/>
          <p:nvPr/>
        </p:nvCxnSpPr>
        <p:spPr>
          <a:xfrm>
            <a:off x="44625" y="6853039"/>
            <a:ext cx="12861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352550" y="1548557"/>
            <a:ext cx="54113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solidFill>
                  <a:srgbClr val="FF0000"/>
                </a:solidFill>
              </a:rPr>
              <a:t>（回答例）　</a:t>
            </a:r>
            <a:r>
              <a:rPr lang="ja-JP" altLang="en-US" sz="1200" u="sng" dirty="0">
                <a:solidFill>
                  <a:srgbClr val="FF0000"/>
                </a:solidFill>
              </a:rPr>
              <a:t>ヘルメットやリュックサックで頭や体（特に背中）を守る。　</a:t>
            </a:r>
            <a:r>
              <a:rPr lang="en-US" altLang="ja-JP" sz="1200" u="sng" dirty="0">
                <a:solidFill>
                  <a:srgbClr val="FF0000"/>
                </a:solidFill>
              </a:rPr>
              <a:t>※</a:t>
            </a:r>
            <a:r>
              <a:rPr lang="ja-JP" altLang="en-US" sz="1200" u="sng" dirty="0">
                <a:solidFill>
                  <a:srgbClr val="FF0000"/>
                </a:solidFill>
              </a:rPr>
              <a:t>噴石対策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>
                <a:solidFill>
                  <a:srgbClr val="FF0000"/>
                </a:solidFill>
              </a:rPr>
              <a:t>ハンカチやマスクで口と鼻を守る。　</a:t>
            </a:r>
            <a:r>
              <a:rPr lang="en-US" altLang="ja-JP" sz="1200" u="sng" dirty="0">
                <a:solidFill>
                  <a:srgbClr val="FF0000"/>
                </a:solidFill>
              </a:rPr>
              <a:t>※</a:t>
            </a:r>
            <a:r>
              <a:rPr lang="ja-JP" altLang="en-US" sz="1200" u="sng" dirty="0">
                <a:solidFill>
                  <a:srgbClr val="FF0000"/>
                </a:solidFill>
              </a:rPr>
              <a:t>火山灰･有毒ガス対策</a:t>
            </a:r>
          </a:p>
          <a:p>
            <a:pPr eaLnBrk="1" hangingPunct="1">
              <a:defRPr/>
            </a:pPr>
            <a:r>
              <a:rPr lang="ja-JP" altLang="en-US" sz="120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噴火</a:t>
            </a:r>
            <a:r>
              <a:rPr lang="ja-JP" altLang="en-US" sz="1200" u="sng" dirty="0">
                <a:solidFill>
                  <a:srgbClr val="FF0000"/>
                </a:solidFill>
              </a:rPr>
              <a:t>した場所（火口）から遠ざかる方向へ逃げる。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>
                <a:solidFill>
                  <a:srgbClr val="FF0000"/>
                </a:solidFill>
              </a:rPr>
              <a:t>避難小屋やシェルター、大きな岩陰などの安全な場所に隠れる。</a:t>
            </a:r>
            <a:endParaRPr lang="ja-JP" altLang="en-US" sz="800" u="sng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ja-JP" altLang="en-US" sz="800" dirty="0">
                <a:solidFill>
                  <a:srgbClr val="FF0000"/>
                </a:solidFill>
              </a:rPr>
              <a:t>　　　　　　</a:t>
            </a:r>
            <a:r>
              <a:rPr lang="ja-JP" altLang="en-US" sz="800" dirty="0" smtClean="0">
                <a:solidFill>
                  <a:srgbClr val="FF0000"/>
                </a:solidFill>
              </a:rPr>
              <a:t>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ただちに下山する。</a:t>
            </a:r>
          </a:p>
          <a:p>
            <a:pPr eaLnBrk="1" hangingPunct="1">
              <a:defRPr/>
            </a:pPr>
            <a:r>
              <a:rPr lang="ja-JP" altLang="en-US" sz="120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◎噴火を見ていない（写メを撮っていない）。</a:t>
            </a:r>
            <a:r>
              <a:rPr lang="ja-JP" altLang="en-US" sz="1200" dirty="0" smtClean="0">
                <a:solidFill>
                  <a:srgbClr val="FF0000"/>
                </a:solidFill>
              </a:rPr>
              <a:t>　←やってはいけないこと</a:t>
            </a:r>
            <a:r>
              <a:rPr lang="ja-JP" altLang="en-US" sz="1200" dirty="0">
                <a:solidFill>
                  <a:srgbClr val="FF0000"/>
                </a:solidFill>
              </a:rPr>
              <a:t>　 　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352550" y="3794781"/>
            <a:ext cx="54610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solidFill>
                  <a:srgbClr val="FF0000"/>
                </a:solidFill>
              </a:rPr>
              <a:t>（回答例）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近くの建物（頑丈な）などへ避難する。　</a:t>
            </a:r>
            <a:r>
              <a:rPr lang="en-US" altLang="ja-JP" sz="1200" u="sng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噴石対策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　　　　　</a:t>
            </a:r>
            <a:r>
              <a:rPr lang="ja-JP" altLang="en-US" sz="1200" u="sng" dirty="0">
                <a:solidFill>
                  <a:srgbClr val="FF0000"/>
                </a:solidFill>
              </a:rPr>
              <a:t>ヘルメット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やマスクを着用する。　</a:t>
            </a:r>
            <a:r>
              <a:rPr lang="en-US" altLang="ja-JP" sz="1200" u="sng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噴石・火山灰対策</a:t>
            </a:r>
          </a:p>
          <a:p>
            <a:pPr eaLnBrk="1" hangingPunct="1">
              <a:defRPr/>
            </a:pPr>
            <a:r>
              <a:rPr lang="ja-JP" altLang="en-US" sz="120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那須</a:t>
            </a:r>
            <a:r>
              <a:rPr lang="ja-JP" altLang="en-US" sz="1200" u="sng" dirty="0">
                <a:solidFill>
                  <a:srgbClr val="FF0000"/>
                </a:solidFill>
              </a:rPr>
              <a:t>岳からなるべく遠くへ移動（避難）する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。　</a:t>
            </a:r>
            <a:r>
              <a:rPr lang="en-US" altLang="ja-JP" sz="1200" u="sng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噴石・火山灰対策</a:t>
            </a:r>
          </a:p>
          <a:p>
            <a:pPr eaLnBrk="1" hangingPunct="1">
              <a:defRPr/>
            </a:pPr>
            <a:r>
              <a:rPr lang="ja-JP" altLang="en-US" sz="120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噴火</a:t>
            </a:r>
            <a:r>
              <a:rPr lang="ja-JP" altLang="en-US" sz="1200" u="sng" dirty="0">
                <a:solidFill>
                  <a:srgbClr val="FF0000"/>
                </a:solidFill>
              </a:rPr>
              <a:t>警戒レベルの立ち入り規制範囲から外へ避難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する。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建物の中から外に出ない（</a:t>
            </a:r>
            <a:r>
              <a:rPr lang="ja-JP" altLang="en-US" sz="1200" u="sng" dirty="0">
                <a:solidFill>
                  <a:srgbClr val="FF0000"/>
                </a:solidFill>
              </a:rPr>
              <a:t>むやみに外出を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しない）。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テレビ</a:t>
            </a:r>
            <a:r>
              <a:rPr lang="ja-JP" altLang="en-US" sz="1200" u="sng" dirty="0">
                <a:solidFill>
                  <a:srgbClr val="FF0000"/>
                </a:solidFill>
              </a:rPr>
              <a:t>やラジオで那須岳のこと（活動状況）を確認する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。 </a:t>
            </a:r>
            <a:r>
              <a:rPr lang="ja-JP" altLang="en-US" sz="1200" u="sng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　　　</a:t>
            </a:r>
            <a:r>
              <a:rPr lang="ja-JP" altLang="en-US" sz="1200" u="sng" dirty="0">
                <a:solidFill>
                  <a:srgbClr val="FF0000"/>
                </a:solidFill>
              </a:rPr>
              <a:t>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　　　　　</a:t>
            </a:r>
            <a:r>
              <a:rPr lang="ja-JP" altLang="en-US" sz="1200" u="sng" dirty="0">
                <a:solidFill>
                  <a:srgbClr val="FF0000"/>
                </a:solidFill>
              </a:rPr>
              <a:t>　　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352550" y="5997442"/>
            <a:ext cx="54610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solidFill>
                  <a:srgbClr val="FF0000"/>
                </a:solidFill>
              </a:rPr>
              <a:t>（回答例）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テレビ</a:t>
            </a:r>
            <a:r>
              <a:rPr lang="ja-JP" altLang="en-US" sz="1200" u="sng" dirty="0">
                <a:solidFill>
                  <a:srgbClr val="FF0000"/>
                </a:solidFill>
              </a:rPr>
              <a:t>やラジオ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で那須岳のこと（活動状況）を確認</a:t>
            </a:r>
            <a:r>
              <a:rPr lang="ja-JP" altLang="en-US" sz="1200" u="sng" dirty="0">
                <a:solidFill>
                  <a:srgbClr val="FF0000"/>
                </a:solidFill>
              </a:rPr>
              <a:t>する。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火山の情報を見聞きしたら、むやみ</a:t>
            </a:r>
            <a:r>
              <a:rPr lang="ja-JP" altLang="en-US" sz="1200" u="sng" dirty="0">
                <a:solidFill>
                  <a:srgbClr val="FF0000"/>
                </a:solidFill>
              </a:rPr>
              <a:t>に外出をしない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。</a:t>
            </a:r>
            <a:endParaRPr lang="ja-JP" altLang="en-US" sz="1200" u="sng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自分のいる場所が危険な地域ならば、直ちに安全な地域へ避難する。</a:t>
            </a:r>
          </a:p>
          <a:p>
            <a:pPr eaLnBrk="1" hangingPunct="1">
              <a:defRPr/>
            </a:pPr>
            <a:r>
              <a:rPr lang="ja-JP" altLang="en-US" sz="120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大噴火に備えて非難する準備をはじめる。</a:t>
            </a:r>
            <a:r>
              <a:rPr lang="ja-JP" altLang="en-US" sz="1200" u="sng" dirty="0">
                <a:solidFill>
                  <a:srgbClr val="FF0000"/>
                </a:solidFill>
              </a:rPr>
              <a:t>　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自分のいる場所が安全な地域ならば、慌てて行動しない。</a:t>
            </a:r>
            <a:r>
              <a:rPr lang="ja-JP" altLang="en-US" sz="1200" u="sng" dirty="0">
                <a:solidFill>
                  <a:srgbClr val="FF0000"/>
                </a:solidFill>
              </a:rPr>
              <a:t>　</a:t>
            </a:r>
            <a:endParaRPr lang="ja-JP" altLang="en-US" sz="1200" u="sng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</a:t>
            </a:r>
            <a:r>
              <a:rPr lang="ja-JP" altLang="en-US" sz="1200" dirty="0" smtClean="0">
                <a:solidFill>
                  <a:srgbClr val="FF0000"/>
                </a:solidFill>
              </a:rPr>
              <a:t>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　　　　　　　　</a:t>
            </a:r>
            <a:endParaRPr lang="ja-JP" altLang="en-US" sz="1200" u="sng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40"/>
          <p:cNvSpPr txBox="1">
            <a:spLocks noChangeArrowheads="1"/>
          </p:cNvSpPr>
          <p:nvPr/>
        </p:nvSpPr>
        <p:spPr bwMode="auto">
          <a:xfrm>
            <a:off x="1446213" y="2794759"/>
            <a:ext cx="5367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学習のポイント１　</a:t>
            </a:r>
            <a:r>
              <a:rPr lang="ja-JP" altLang="en-US" sz="800" dirty="0">
                <a:latin typeface="Arial" pitchFamily="34" charset="0"/>
              </a:rPr>
              <a:t>噴火に遭遇した場所で、どのような</a:t>
            </a:r>
            <a:r>
              <a:rPr lang="ja-JP" altLang="en-US" sz="800" dirty="0" smtClean="0">
                <a:latin typeface="Arial" pitchFamily="34" charset="0"/>
              </a:rPr>
              <a:t>被害が起こるのか具体的</a:t>
            </a:r>
            <a:r>
              <a:rPr lang="ja-JP" altLang="en-US" sz="800" dirty="0">
                <a:latin typeface="Arial" pitchFamily="34" charset="0"/>
              </a:rPr>
              <a:t>にイメージする。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学習のポイント２　</a:t>
            </a:r>
            <a:r>
              <a:rPr lang="ja-JP" altLang="en-US" sz="800" dirty="0">
                <a:latin typeface="Arial" pitchFamily="34" charset="0"/>
              </a:rPr>
              <a:t>噴火</a:t>
            </a:r>
            <a:r>
              <a:rPr lang="ja-JP" altLang="en-US" sz="800" dirty="0" smtClean="0">
                <a:latin typeface="Arial" pitchFamily="34" charset="0"/>
              </a:rPr>
              <a:t>した際に、</a:t>
            </a:r>
            <a:r>
              <a:rPr lang="ja-JP" altLang="en-US" sz="800" dirty="0">
                <a:latin typeface="Arial" pitchFamily="34" charset="0"/>
              </a:rPr>
              <a:t>とるべき行動を具体的に考える</a:t>
            </a:r>
            <a:r>
              <a:rPr lang="ja-JP" altLang="en-US" sz="800" dirty="0" smtClean="0">
                <a:latin typeface="Arial" pitchFamily="34" charset="0"/>
              </a:rPr>
              <a:t>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 smtClean="0">
                <a:latin typeface="Arial" pitchFamily="34" charset="0"/>
              </a:rPr>
              <a:t>学習</a:t>
            </a:r>
            <a:r>
              <a:rPr lang="ja-JP" altLang="en-US" sz="1000" dirty="0">
                <a:latin typeface="Arial" pitchFamily="34" charset="0"/>
              </a:rPr>
              <a:t>のポイント３　</a:t>
            </a:r>
            <a:r>
              <a:rPr lang="ja-JP" altLang="en-US" sz="800" dirty="0" smtClean="0">
                <a:latin typeface="Arial" pitchFamily="34" charset="0"/>
              </a:rPr>
              <a:t>山頂</a:t>
            </a:r>
            <a:r>
              <a:rPr lang="ja-JP" altLang="en-US" sz="800" dirty="0">
                <a:latin typeface="Arial" pitchFamily="34" charset="0"/>
              </a:rPr>
              <a:t>にいた場合、逃げる（隠れる）場所が限られること</a:t>
            </a:r>
            <a:r>
              <a:rPr lang="ja-JP" altLang="en-US" sz="800" dirty="0" smtClean="0">
                <a:latin typeface="Arial" pitchFamily="34" charset="0"/>
              </a:rPr>
              <a:t>を理解する。</a:t>
            </a:r>
            <a:endParaRPr lang="ja-JP" altLang="en-US" sz="800" dirty="0">
              <a:latin typeface="Arial" pitchFamily="34" charset="0"/>
            </a:endParaRPr>
          </a:p>
        </p:txBody>
      </p:sp>
      <p:sp>
        <p:nvSpPr>
          <p:cNvPr id="36" name="テキスト ボックス 40"/>
          <p:cNvSpPr txBox="1">
            <a:spLocks noChangeArrowheads="1"/>
          </p:cNvSpPr>
          <p:nvPr/>
        </p:nvSpPr>
        <p:spPr bwMode="auto">
          <a:xfrm>
            <a:off x="1455738" y="7217708"/>
            <a:ext cx="5367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学習のポイント１　</a:t>
            </a:r>
            <a:r>
              <a:rPr lang="ja-JP" altLang="en-US" sz="800" dirty="0" smtClean="0">
                <a:latin typeface="Arial" pitchFamily="34" charset="0"/>
              </a:rPr>
              <a:t>噴火速報・噴火警報が</a:t>
            </a:r>
            <a:r>
              <a:rPr lang="ja-JP" altLang="en-US" sz="800" dirty="0">
                <a:latin typeface="Arial" pitchFamily="34" charset="0"/>
              </a:rPr>
              <a:t>発表されると、どのような被害が発生するか具体的にイメージする。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学習のポイント２　</a:t>
            </a:r>
            <a:r>
              <a:rPr lang="ja-JP" altLang="en-US" sz="800" dirty="0">
                <a:latin typeface="Arial" pitchFamily="34" charset="0"/>
              </a:rPr>
              <a:t>噴火警報の発表によって</a:t>
            </a:r>
            <a:r>
              <a:rPr lang="ja-JP" altLang="en-US" sz="800" dirty="0" smtClean="0">
                <a:latin typeface="Arial" pitchFamily="34" charset="0"/>
              </a:rPr>
              <a:t>、自分のいる場所の安全を確認することが大切であることを知る。</a:t>
            </a:r>
            <a:endParaRPr lang="ja-JP" altLang="en-US" sz="800" dirty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学習のポイント３　</a:t>
            </a:r>
            <a:r>
              <a:rPr lang="ja-JP" altLang="en-US" sz="800" dirty="0">
                <a:latin typeface="Arial" pitchFamily="34" charset="0"/>
              </a:rPr>
              <a:t>火山に近い危険な場所と遠い安全な場所での行動の</a:t>
            </a:r>
            <a:r>
              <a:rPr lang="ja-JP" altLang="en-US" sz="800" dirty="0" smtClean="0">
                <a:latin typeface="Arial" pitchFamily="34" charset="0"/>
              </a:rPr>
              <a:t>違いを理解する。</a:t>
            </a:r>
            <a:endParaRPr lang="ja-JP" altLang="en-US" sz="800" dirty="0">
              <a:latin typeface="Arial" pitchFamily="34" charset="0"/>
            </a:endParaRPr>
          </a:p>
        </p:txBody>
      </p:sp>
      <p:sp>
        <p:nvSpPr>
          <p:cNvPr id="37" name="テキスト ボックス 40"/>
          <p:cNvSpPr txBox="1">
            <a:spLocks noChangeArrowheads="1"/>
          </p:cNvSpPr>
          <p:nvPr/>
        </p:nvSpPr>
        <p:spPr bwMode="auto">
          <a:xfrm>
            <a:off x="1446039" y="4995109"/>
            <a:ext cx="5367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</a:t>
            </a:r>
            <a:r>
              <a:rPr lang="ja-JP" altLang="en-US" sz="1000" dirty="0" smtClean="0">
                <a:latin typeface="Arial" pitchFamily="34" charset="0"/>
              </a:rPr>
              <a:t>１　</a:t>
            </a:r>
            <a:r>
              <a:rPr lang="ja-JP" altLang="en-US" sz="800" dirty="0" smtClean="0">
                <a:latin typeface="Arial" pitchFamily="34" charset="0"/>
              </a:rPr>
              <a:t>自分のいる場所が、危険な地域内の場合、どの</a:t>
            </a:r>
            <a:r>
              <a:rPr lang="ja-JP" altLang="en-US" sz="800" dirty="0">
                <a:latin typeface="Arial" pitchFamily="34" charset="0"/>
              </a:rPr>
              <a:t>ような被害を受けるか具体的にイメージする。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学習のポイント２　</a:t>
            </a:r>
            <a:r>
              <a:rPr lang="ja-JP" altLang="en-US" sz="800" dirty="0" smtClean="0">
                <a:latin typeface="Arial" pitchFamily="34" charset="0"/>
              </a:rPr>
              <a:t>危険な地域内（噴石はが飛散する）にいる場合の、とる</a:t>
            </a:r>
            <a:r>
              <a:rPr lang="ja-JP" altLang="en-US" sz="800" dirty="0">
                <a:latin typeface="Arial" pitchFamily="34" charset="0"/>
              </a:rPr>
              <a:t>べき行動を具体的に考える</a:t>
            </a:r>
            <a:r>
              <a:rPr lang="ja-JP" altLang="en-US" sz="800" dirty="0" smtClean="0">
                <a:latin typeface="Arial" pitchFamily="34" charset="0"/>
              </a:rPr>
              <a:t>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Arial" pitchFamily="34" charset="0"/>
              </a:rPr>
              <a:t>学習の</a:t>
            </a:r>
            <a:r>
              <a:rPr lang="ja-JP" altLang="en-US" sz="1000" dirty="0" smtClean="0">
                <a:latin typeface="Arial" pitchFamily="34" charset="0"/>
              </a:rPr>
              <a:t>ポイント３</a:t>
            </a:r>
            <a:r>
              <a:rPr lang="ja-JP" altLang="en-US" sz="1000" dirty="0">
                <a:latin typeface="Arial" pitchFamily="34" charset="0"/>
              </a:rPr>
              <a:t>　</a:t>
            </a:r>
            <a:r>
              <a:rPr lang="ja-JP" altLang="en-US" sz="800" dirty="0">
                <a:latin typeface="Arial" pitchFamily="34" charset="0"/>
              </a:rPr>
              <a:t>危険な</a:t>
            </a:r>
            <a:r>
              <a:rPr lang="ja-JP" altLang="en-US" sz="800" dirty="0" smtClean="0">
                <a:latin typeface="Arial" pitchFamily="34" charset="0"/>
              </a:rPr>
              <a:t>地域外へ避難</a:t>
            </a:r>
            <a:r>
              <a:rPr lang="ja-JP" altLang="en-US" sz="800" dirty="0">
                <a:latin typeface="Arial" pitchFamily="34" charset="0"/>
              </a:rPr>
              <a:t>しなければならないこと</a:t>
            </a:r>
            <a:r>
              <a:rPr lang="ja-JP" altLang="en-US" sz="800" dirty="0" smtClean="0">
                <a:latin typeface="Arial" pitchFamily="34" charset="0"/>
              </a:rPr>
              <a:t>を理解する。</a:t>
            </a:r>
            <a:endParaRPr lang="ja-JP" altLang="en-US" sz="800" dirty="0">
              <a:latin typeface="Arial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700807" y="8288486"/>
            <a:ext cx="51175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050" dirty="0">
                <a:solidFill>
                  <a:srgbClr val="FF0000"/>
                </a:solidFill>
              </a:rPr>
              <a:t>（回答例）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那須岳の噴火がどのように起こるのか、事前（普段から）に調べる。</a:t>
            </a:r>
          </a:p>
          <a:p>
            <a:pPr eaLnBrk="1" hangingPunct="1">
              <a:defRPr/>
            </a:pPr>
            <a:r>
              <a:rPr lang="ja-JP" altLang="en-US" sz="1050" dirty="0" smtClean="0">
                <a:solidFill>
                  <a:srgbClr val="FF0000"/>
                </a:solidFill>
              </a:rPr>
              <a:t>　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登山する場合には、しっかり準備（活動確認も）をしてから登山する。</a:t>
            </a:r>
          </a:p>
          <a:p>
            <a:pPr eaLnBrk="1" hangingPunct="1">
              <a:defRPr/>
            </a:pPr>
            <a:r>
              <a:rPr lang="ja-JP" altLang="en-US" sz="1050" dirty="0">
                <a:solidFill>
                  <a:srgbClr val="FF0000"/>
                </a:solidFill>
              </a:rPr>
              <a:t>　</a:t>
            </a:r>
            <a:r>
              <a:rPr lang="ja-JP" altLang="en-US" sz="105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那須</a:t>
            </a:r>
            <a:r>
              <a:rPr lang="ja-JP" altLang="en-US" sz="1200" u="sng" dirty="0">
                <a:solidFill>
                  <a:srgbClr val="FF0000"/>
                </a:solidFill>
              </a:rPr>
              <a:t>岳が噴火した場合の危険な地域を知っておき、いざと言う時に</a:t>
            </a:r>
          </a:p>
          <a:p>
            <a:pPr eaLnBrk="1" hangingPunct="1">
              <a:defRPr/>
            </a:pPr>
            <a:r>
              <a:rPr lang="ja-JP" altLang="en-US" sz="1200" dirty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>
                <a:solidFill>
                  <a:srgbClr val="FF0000"/>
                </a:solidFill>
              </a:rPr>
              <a:t>自分で考えて行動する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。</a:t>
            </a:r>
          </a:p>
          <a:p>
            <a:pPr eaLnBrk="1" hangingPunct="1">
              <a:defRPr/>
            </a:pPr>
            <a:r>
              <a:rPr lang="ja-JP" altLang="en-US" sz="1200" dirty="0" smtClean="0">
                <a:solidFill>
                  <a:srgbClr val="FF0000"/>
                </a:solidFill>
              </a:rPr>
              <a:t>　　　　　　</a:t>
            </a:r>
            <a:r>
              <a:rPr lang="ja-JP" altLang="en-US" sz="1200" u="sng" dirty="0" smtClean="0">
                <a:solidFill>
                  <a:srgbClr val="FF0000"/>
                </a:solidFill>
              </a:rPr>
              <a:t>噴火した場合の避難場所を確認（家族・友人など）しておく。</a:t>
            </a:r>
            <a:endParaRPr lang="ja-JP" altLang="en-US" sz="1200" u="sng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>
            <a:spLocks noChangeArrowheads="1"/>
          </p:cNvSpPr>
          <p:nvPr/>
        </p:nvSpPr>
        <p:spPr bwMode="auto">
          <a:xfrm>
            <a:off x="1852438" y="9295224"/>
            <a:ext cx="49609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buNone/>
            </a:pPr>
            <a:r>
              <a:rPr lang="ja-JP" altLang="ja-JP" sz="1000" dirty="0"/>
              <a:t>学習の</a:t>
            </a:r>
            <a:r>
              <a:rPr lang="ja-JP" altLang="ja-JP" sz="1000" dirty="0" smtClean="0"/>
              <a:t>ポイント</a:t>
            </a:r>
            <a:r>
              <a:rPr lang="ja-JP" altLang="en-US" sz="1000" dirty="0" smtClean="0"/>
              <a:t>１　</a:t>
            </a:r>
            <a:r>
              <a:rPr lang="ja-JP" altLang="ja-JP" sz="800" dirty="0" smtClean="0"/>
              <a:t>火山</a:t>
            </a:r>
            <a:r>
              <a:rPr lang="ja-JP" altLang="ja-JP" sz="800" dirty="0"/>
              <a:t>から恩恵を受ける一方で、日頃からの備えの重要性を理解させる</a:t>
            </a:r>
            <a:r>
              <a:rPr lang="ja-JP" altLang="ja-JP" sz="800" dirty="0" smtClean="0"/>
              <a:t>。</a:t>
            </a:r>
            <a:endParaRPr lang="ja-JP" altLang="ja-JP" sz="1000" dirty="0"/>
          </a:p>
        </p:txBody>
      </p:sp>
      <p:graphicFrame>
        <p:nvGraphicFramePr>
          <p:cNvPr id="43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980660"/>
              </p:ext>
            </p:extLst>
          </p:nvPr>
        </p:nvGraphicFramePr>
        <p:xfrm>
          <a:off x="44450" y="1552228"/>
          <a:ext cx="6769100" cy="179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318"/>
                <a:gridCol w="5472782"/>
              </a:tblGrid>
              <a:tr h="1796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endParaRPr kumimoji="1" lang="ja-JP" altLang="en-US" sz="1900" dirty="0"/>
                    </a:p>
                  </a:txBody>
                  <a:tcPr marL="91441" marR="91441" marT="48646" marB="4864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</a:txBody>
                  <a:tcPr marL="91441" marR="91441" marT="48646" marB="48646">
                    <a:noFill/>
                  </a:tcPr>
                </a:tc>
              </a:tr>
            </a:tbl>
          </a:graphicData>
        </a:graphic>
      </p:graphicFrame>
      <p:graphicFrame>
        <p:nvGraphicFramePr>
          <p:cNvPr id="177" name="表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548646"/>
              </p:ext>
            </p:extLst>
          </p:nvPr>
        </p:nvGraphicFramePr>
        <p:xfrm>
          <a:off x="44450" y="8214891"/>
          <a:ext cx="6769100" cy="1325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358"/>
                <a:gridCol w="5112742"/>
              </a:tblGrid>
              <a:tr h="13259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endParaRPr kumimoji="1" lang="ja-JP" altLang="en-US" sz="1900" dirty="0"/>
                    </a:p>
                  </a:txBody>
                  <a:tcPr marL="91441" marR="91441" marT="48529" marB="48529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</a:txBody>
                  <a:tcPr marL="91441" marR="91441" marT="48529" marB="48529">
                    <a:noFill/>
                  </a:tcPr>
                </a:tc>
              </a:tr>
            </a:tbl>
          </a:graphicData>
        </a:graphic>
      </p:graphicFrame>
      <p:graphicFrame>
        <p:nvGraphicFramePr>
          <p:cNvPr id="42" name="表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006973"/>
              </p:ext>
            </p:extLst>
          </p:nvPr>
        </p:nvGraphicFramePr>
        <p:xfrm>
          <a:off x="44624" y="3755731"/>
          <a:ext cx="6769100" cy="179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318"/>
                <a:gridCol w="5472782"/>
              </a:tblGrid>
              <a:tr h="179652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kumimoji="1" lang="ja-JP" altLang="en-US" sz="1900" dirty="0"/>
                    </a:p>
                  </a:txBody>
                  <a:tcPr marL="91441" marR="91441" marT="48646" marB="48646"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en-US" altLang="ja-JP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</a:txBody>
                  <a:tcPr marL="91441" marR="91441" marT="48646" marB="48646"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096979"/>
              </p:ext>
            </p:extLst>
          </p:nvPr>
        </p:nvGraphicFramePr>
        <p:xfrm>
          <a:off x="44624" y="5984826"/>
          <a:ext cx="6769100" cy="179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318"/>
                <a:gridCol w="5472782"/>
              </a:tblGrid>
              <a:tr h="1796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endParaRPr kumimoji="1" lang="ja-JP" altLang="en-US" sz="1900" dirty="0"/>
                    </a:p>
                  </a:txBody>
                  <a:tcPr marL="91441" marR="91441" marT="48646" marB="4864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</a:txBody>
                  <a:tcPr marL="91441" marR="91441" marT="48646" marB="48646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56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正方形/長方形 23"/>
          <p:cNvSpPr>
            <a:spLocks noChangeArrowheads="1"/>
          </p:cNvSpPr>
          <p:nvPr/>
        </p:nvSpPr>
        <p:spPr bwMode="auto">
          <a:xfrm>
            <a:off x="5187950" y="9540875"/>
            <a:ext cx="16716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Arial" pitchFamily="34" charset="0"/>
              </a:rPr>
              <a:t>宇都宮地方気象台 　</a:t>
            </a:r>
            <a:r>
              <a:rPr lang="en-US" altLang="ja-JP" sz="800" dirty="0" smtClean="0">
                <a:latin typeface="Arial" pitchFamily="34" charset="0"/>
              </a:rPr>
              <a:t>Ver.1</a:t>
            </a:r>
            <a:endParaRPr lang="ja-JP" altLang="en-US" sz="800" dirty="0">
              <a:latin typeface="Arial" pitchFamily="34" charset="0"/>
            </a:endParaRPr>
          </a:p>
        </p:txBody>
      </p:sp>
      <p:sp>
        <p:nvSpPr>
          <p:cNvPr id="2076" name="テキスト ボックス 3"/>
          <p:cNvSpPr txBox="1">
            <a:spLocks noChangeArrowheads="1"/>
          </p:cNvSpPr>
          <p:nvPr/>
        </p:nvSpPr>
        <p:spPr bwMode="auto">
          <a:xfrm>
            <a:off x="44450" y="149225"/>
            <a:ext cx="424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itchFamily="50" charset="-128"/>
                <a:ea typeface="HG丸ｺﾞｼｯｸM-PRO" pitchFamily="50" charset="-128"/>
              </a:rPr>
              <a:t>火山噴火から自分の身を守ろう！</a:t>
            </a:r>
          </a:p>
        </p:txBody>
      </p:sp>
      <p:sp>
        <p:nvSpPr>
          <p:cNvPr id="2077" name="テキスト ボックス 48"/>
          <p:cNvSpPr txBox="1">
            <a:spLocks noChangeArrowheads="1"/>
          </p:cNvSpPr>
          <p:nvPr/>
        </p:nvSpPr>
        <p:spPr bwMode="auto">
          <a:xfrm>
            <a:off x="90488" y="36389"/>
            <a:ext cx="3698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  かざん   　ふんか　　         　　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 じぶん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          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み　       まも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0" y="0"/>
            <a:ext cx="4058246" cy="57308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57" name="正方形/長方形 23"/>
          <p:cNvSpPr>
            <a:spLocks noChangeArrowheads="1"/>
          </p:cNvSpPr>
          <p:nvPr/>
        </p:nvSpPr>
        <p:spPr bwMode="auto">
          <a:xfrm>
            <a:off x="5300663" y="22225"/>
            <a:ext cx="154080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ja-JP" altLang="en-US" sz="900" dirty="0" smtClean="0">
                <a:latin typeface="Arial" charset="0"/>
              </a:rPr>
              <a:t>ステップ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ja-JP" altLang="en-US" sz="900" dirty="0">
                <a:latin typeface="Arial" charset="0"/>
              </a:rPr>
              <a:t>　火山</a:t>
            </a:r>
            <a:r>
              <a:rPr lang="en-US" altLang="ja-JP" sz="900" dirty="0">
                <a:latin typeface="Arial" charset="0"/>
              </a:rPr>
              <a:t>_</a:t>
            </a:r>
            <a:r>
              <a:rPr lang="ja-JP" altLang="en-US" sz="900" dirty="0">
                <a:latin typeface="Arial" charset="0"/>
              </a:rPr>
              <a:t>事前</a:t>
            </a:r>
            <a:r>
              <a:rPr lang="ja-JP" altLang="en-US" sz="900" dirty="0" smtClean="0">
                <a:latin typeface="Arial" charset="0"/>
              </a:rPr>
              <a:t>学習</a:t>
            </a:r>
            <a:r>
              <a:rPr lang="en-US" altLang="ja-JP" sz="900" dirty="0" smtClean="0">
                <a:latin typeface="Arial" charset="0"/>
              </a:rPr>
              <a:t>2</a:t>
            </a:r>
            <a:endParaRPr lang="ja-JP" altLang="en-US" sz="900" dirty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sp>
        <p:nvSpPr>
          <p:cNvPr id="2080" name="テキスト ボックス 3"/>
          <p:cNvSpPr txBox="1">
            <a:spLocks noChangeArrowheads="1"/>
          </p:cNvSpPr>
          <p:nvPr/>
        </p:nvSpPr>
        <p:spPr bwMode="auto">
          <a:xfrm>
            <a:off x="2006600" y="808038"/>
            <a:ext cx="4951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u="sng">
                <a:latin typeface="HG丸ｺﾞｼｯｸM-PRO" pitchFamily="50" charset="-128"/>
                <a:ea typeface="HG丸ｺﾞｼｯｸM-PRO" pitchFamily="50" charset="-128"/>
              </a:rPr>
              <a:t>　　年　　 組　　 番　名前（　　　　　　　　　　　　）</a:t>
            </a:r>
          </a:p>
        </p:txBody>
      </p:sp>
      <p:sp>
        <p:nvSpPr>
          <p:cNvPr id="2081" name="テキスト ボックス 40"/>
          <p:cNvSpPr txBox="1">
            <a:spLocks noChangeArrowheads="1"/>
          </p:cNvSpPr>
          <p:nvPr/>
        </p:nvSpPr>
        <p:spPr bwMode="auto">
          <a:xfrm>
            <a:off x="2374900" y="714375"/>
            <a:ext cx="2133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HG丸ｺﾞｼｯｸM-PRO" pitchFamily="50" charset="-128"/>
                <a:ea typeface="HG丸ｺﾞｼｯｸM-PRO" pitchFamily="50" charset="-128"/>
              </a:rPr>
              <a:t>ねん　　　        くみ　　       　 ばん　       なまえ</a:t>
            </a:r>
          </a:p>
        </p:txBody>
      </p:sp>
      <p:sp>
        <p:nvSpPr>
          <p:cNvPr id="2082" name="テキスト ボックス 4"/>
          <p:cNvSpPr txBox="1">
            <a:spLocks noChangeArrowheads="1"/>
          </p:cNvSpPr>
          <p:nvPr/>
        </p:nvSpPr>
        <p:spPr bwMode="auto">
          <a:xfrm>
            <a:off x="0" y="1240780"/>
            <a:ext cx="6842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1.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登山している時に噴火したら、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どのように自分の身を守りますか？</a:t>
            </a:r>
          </a:p>
        </p:txBody>
      </p:sp>
      <p:sp>
        <p:nvSpPr>
          <p:cNvPr id="2083" name="テキスト ボックス 37"/>
          <p:cNvSpPr txBox="1">
            <a:spLocks noChangeArrowheads="1"/>
          </p:cNvSpPr>
          <p:nvPr/>
        </p:nvSpPr>
        <p:spPr bwMode="auto">
          <a:xfrm>
            <a:off x="147993" y="1168085"/>
            <a:ext cx="60483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 err="1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とざん     　  　　　　　　   とき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ふんか　　　  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 　　　　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　　　　　　　じぶん　　 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み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まも　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84" name="テキスト ボックス 4"/>
          <p:cNvSpPr txBox="1">
            <a:spLocks noChangeArrowheads="1"/>
          </p:cNvSpPr>
          <p:nvPr/>
        </p:nvSpPr>
        <p:spPr bwMode="auto">
          <a:xfrm>
            <a:off x="0" y="7884691"/>
            <a:ext cx="67639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4.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火山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噴火から身を守るため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に大切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な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こと（しておくこと）は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何ですか？</a:t>
            </a:r>
          </a:p>
        </p:txBody>
      </p:sp>
      <p:sp>
        <p:nvSpPr>
          <p:cNvPr id="2085" name="テキスト ボックス 37"/>
          <p:cNvSpPr txBox="1">
            <a:spLocks noChangeArrowheads="1"/>
          </p:cNvSpPr>
          <p:nvPr/>
        </p:nvSpPr>
        <p:spPr bwMode="auto">
          <a:xfrm>
            <a:off x="257701" y="7813253"/>
            <a:ext cx="6109366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かざん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ふんか　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み　　　まも　　　  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たいせつ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   　　　　　　　　　　　　　　　　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なん　　　　　　 　　　  　　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027" name="Picture 3" descr="C:\Users\JMA1F80\Desktop\2010080211311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8"/>
          <a:stretch/>
        </p:blipFill>
        <p:spPr bwMode="auto">
          <a:xfrm>
            <a:off x="44450" y="2345060"/>
            <a:ext cx="1296937" cy="100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テキスト ボックス 4"/>
          <p:cNvSpPr txBox="1">
            <a:spLocks noChangeArrowheads="1"/>
          </p:cNvSpPr>
          <p:nvPr/>
        </p:nvSpPr>
        <p:spPr bwMode="auto">
          <a:xfrm>
            <a:off x="0" y="5673378"/>
            <a:ext cx="6842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3.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安全な場所にいて噴火したことを知った時、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その場で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何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をすれば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よいですか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?</a:t>
            </a:r>
            <a:endParaRPr lang="ja-JP" altLang="en-US" sz="14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テキスト ボックス 37"/>
          <p:cNvSpPr txBox="1">
            <a:spLocks noChangeArrowheads="1"/>
          </p:cNvSpPr>
          <p:nvPr/>
        </p:nvSpPr>
        <p:spPr bwMode="auto">
          <a:xfrm>
            <a:off x="153387" y="5611466"/>
            <a:ext cx="6083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あんぜん   　　 ばしょ　　　　　　　　  ふんか                                       し　　　　　 とき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　　　　　　 ば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     なに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8" name="テキスト ボックス 4"/>
          <p:cNvSpPr txBox="1">
            <a:spLocks noChangeArrowheads="1"/>
          </p:cNvSpPr>
          <p:nvPr/>
        </p:nvSpPr>
        <p:spPr bwMode="auto">
          <a:xfrm>
            <a:off x="0" y="3456983"/>
            <a:ext cx="6842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2.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火山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から少し離れた場所にいて噴火したら、</a:t>
            </a: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どのように自分の身を守りますか？</a:t>
            </a:r>
          </a:p>
        </p:txBody>
      </p:sp>
      <p:sp>
        <p:nvSpPr>
          <p:cNvPr id="39" name="テキスト ボックス 37"/>
          <p:cNvSpPr txBox="1">
            <a:spLocks noChangeArrowheads="1"/>
          </p:cNvSpPr>
          <p:nvPr/>
        </p:nvSpPr>
        <p:spPr bwMode="auto">
          <a:xfrm>
            <a:off x="202288" y="3388867"/>
            <a:ext cx="60483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かざん　　　　　  すこ　　  は</a:t>
            </a:r>
            <a:r>
              <a:rPr lang="ja-JP" altLang="en-US" sz="600" dirty="0" err="1" smtClean="0">
                <a:latin typeface="HG丸ｺﾞｼｯｸM-PRO" pitchFamily="50" charset="-128"/>
                <a:ea typeface="HG丸ｺﾞｼｯｸM-PRO" pitchFamily="50" charset="-128"/>
              </a:rPr>
              <a:t>な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　　　  　　ばしょ　　　　　 　      ふんか　　　　　　　　　　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　　　　　じぶん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600" dirty="0">
                <a:latin typeface="HG丸ｺﾞｼｯｸM-PRO" pitchFamily="50" charset="-128"/>
                <a:ea typeface="HG丸ｺﾞｼｯｸM-PRO" pitchFamily="50" charset="-128"/>
              </a:rPr>
              <a:t>　  　み　　　</a:t>
            </a:r>
            <a:r>
              <a:rPr lang="ja-JP" altLang="en-US" sz="600" dirty="0" smtClean="0">
                <a:latin typeface="HG丸ｺﾞｼｯｸM-PRO" pitchFamily="50" charset="-128"/>
                <a:ea typeface="HG丸ｺﾞｼｯｸM-PRO" pitchFamily="50" charset="-128"/>
              </a:rPr>
              <a:t>まも　</a:t>
            </a:r>
            <a:endParaRPr lang="ja-JP" altLang="en-US" sz="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029" name="Picture 5" descr="C:\Users\JMA1F80\Desktop\201007082010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06"/>
          <a:stretch/>
        </p:blipFill>
        <p:spPr bwMode="auto">
          <a:xfrm>
            <a:off x="52700" y="3753886"/>
            <a:ext cx="1288068" cy="96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JMA1F80\Desktop\2010080211263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5"/>
          <a:stretch/>
        </p:blipFill>
        <p:spPr bwMode="auto">
          <a:xfrm>
            <a:off x="44450" y="1552972"/>
            <a:ext cx="1296318" cy="88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50 防災教育\03 火山防災教育プログラム\火山プログラム\補助教材\降灰予報リーフレット等_気象庁資料\定時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0" y="6907610"/>
            <a:ext cx="1278096" cy="866198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図 44" descr="噴火警報に注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993" y="6053163"/>
            <a:ext cx="1279803" cy="799876"/>
          </a:xfrm>
          <a:prstGeom prst="rect">
            <a:avLst/>
          </a:prstGeom>
        </p:spPr>
      </p:pic>
      <p:pic>
        <p:nvPicPr>
          <p:cNvPr id="1031" name="Picture 7" descr="D:\50 防災教育\03 火山防災教育プログラム\火山プログラム\補助教材\降灰予報リーフレット等_気象庁資料\速報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5" y="4685011"/>
            <a:ext cx="1296762" cy="86409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8501027"/>
            <a:ext cx="720079" cy="64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4" y="8222829"/>
            <a:ext cx="929084" cy="13180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直線コネクタ 2"/>
          <p:cNvCxnSpPr/>
          <p:nvPr/>
        </p:nvCxnSpPr>
        <p:spPr>
          <a:xfrm>
            <a:off x="44625" y="6853039"/>
            <a:ext cx="12861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214462"/>
              </p:ext>
            </p:extLst>
          </p:nvPr>
        </p:nvGraphicFramePr>
        <p:xfrm>
          <a:off x="44450" y="1552228"/>
          <a:ext cx="6769100" cy="179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318"/>
                <a:gridCol w="5472782"/>
              </a:tblGrid>
              <a:tr h="1796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endParaRPr kumimoji="1" lang="ja-JP" altLang="en-US" sz="1900" dirty="0"/>
                    </a:p>
                  </a:txBody>
                  <a:tcPr marL="91441" marR="91441" marT="48646" marB="4864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</a:txBody>
                  <a:tcPr marL="91441" marR="91441" marT="48646" marB="48646">
                    <a:noFill/>
                  </a:tcPr>
                </a:tc>
              </a:tr>
            </a:tbl>
          </a:graphicData>
        </a:graphic>
      </p:graphicFrame>
      <p:graphicFrame>
        <p:nvGraphicFramePr>
          <p:cNvPr id="177" name="表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512066"/>
              </p:ext>
            </p:extLst>
          </p:nvPr>
        </p:nvGraphicFramePr>
        <p:xfrm>
          <a:off x="44450" y="8214891"/>
          <a:ext cx="6769100" cy="1325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358"/>
                <a:gridCol w="5112742"/>
              </a:tblGrid>
              <a:tr h="13259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endParaRPr kumimoji="1" lang="ja-JP" altLang="en-US" sz="1900" dirty="0"/>
                    </a:p>
                  </a:txBody>
                  <a:tcPr marL="91441" marR="91441" marT="48529" marB="48529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</a:txBody>
                  <a:tcPr marL="91441" marR="91441" marT="48529" marB="48529"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230364"/>
              </p:ext>
            </p:extLst>
          </p:nvPr>
        </p:nvGraphicFramePr>
        <p:xfrm>
          <a:off x="44624" y="5984826"/>
          <a:ext cx="6769100" cy="179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318"/>
                <a:gridCol w="5472782"/>
              </a:tblGrid>
              <a:tr h="1796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endParaRPr kumimoji="1" lang="ja-JP" altLang="en-US" sz="1900" dirty="0"/>
                    </a:p>
                  </a:txBody>
                  <a:tcPr marL="91441" marR="91441" marT="48646" marB="4864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  <a:p>
                      <a:endParaRPr kumimoji="1" lang="ja-JP" altLang="en-US" sz="1000" dirty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  <a:p>
                      <a:endParaRPr kumimoji="1" lang="ja-JP" altLang="en-US" sz="1000" dirty="0" smtClean="0"/>
                    </a:p>
                  </a:txBody>
                  <a:tcPr marL="91441" marR="91441" marT="48646" marB="48646">
                    <a:noFill/>
                  </a:tcPr>
                </a:tc>
              </a:tr>
            </a:tbl>
          </a:graphicData>
        </a:graphic>
      </p:graphicFrame>
      <p:graphicFrame>
        <p:nvGraphicFramePr>
          <p:cNvPr id="42" name="表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367431"/>
              </p:ext>
            </p:extLst>
          </p:nvPr>
        </p:nvGraphicFramePr>
        <p:xfrm>
          <a:off x="44624" y="3755731"/>
          <a:ext cx="6769100" cy="1796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318"/>
                <a:gridCol w="5472782"/>
              </a:tblGrid>
              <a:tr h="179652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1" lang="ja-JP" altLang="ja-JP" sz="1900" kern="12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kumimoji="1" lang="ja-JP" altLang="en-US" sz="1900" dirty="0"/>
                    </a:p>
                  </a:txBody>
                  <a:tcPr marL="91441" marR="91441" marT="48646" marB="48646"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en-US" altLang="ja-JP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000" dirty="0" smtClean="0"/>
                    </a:p>
                  </a:txBody>
                  <a:tcPr marL="91441" marR="91441" marT="48646" marB="48646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33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258</Words>
  <Application>Microsoft Office PowerPoint</Application>
  <PresentationFormat>ユーザー設定</PresentationFormat>
  <Paragraphs>95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reo</dc:creator>
  <cp:lastModifiedBy>気象庁</cp:lastModifiedBy>
  <cp:revision>348</cp:revision>
  <cp:lastPrinted>2017-01-12T01:52:47Z</cp:lastPrinted>
  <dcterms:created xsi:type="dcterms:W3CDTF">2010-06-26T01:28:34Z</dcterms:created>
  <dcterms:modified xsi:type="dcterms:W3CDTF">2017-01-17T07:16:38Z</dcterms:modified>
</cp:coreProperties>
</file>