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7" r:id="rId1"/>
    <p:sldMasterId id="2147483723" r:id="rId2"/>
    <p:sldMasterId id="2147483759" r:id="rId3"/>
    <p:sldMasterId id="2147483771" r:id="rId4"/>
  </p:sldMasterIdLst>
  <p:notesMasterIdLst>
    <p:notesMasterId r:id="rId22"/>
  </p:notesMasterIdLst>
  <p:sldIdLst>
    <p:sldId id="256" r:id="rId5"/>
    <p:sldId id="376" r:id="rId6"/>
    <p:sldId id="377" r:id="rId7"/>
    <p:sldId id="454" r:id="rId8"/>
    <p:sldId id="378" r:id="rId9"/>
    <p:sldId id="366" r:id="rId10"/>
    <p:sldId id="337" r:id="rId11"/>
    <p:sldId id="379" r:id="rId12"/>
    <p:sldId id="455" r:id="rId13"/>
    <p:sldId id="363" r:id="rId14"/>
    <p:sldId id="365" r:id="rId15"/>
    <p:sldId id="380" r:id="rId16"/>
    <p:sldId id="453" r:id="rId17"/>
    <p:sldId id="382" r:id="rId18"/>
    <p:sldId id="287" r:id="rId19"/>
    <p:sldId id="383" r:id="rId20"/>
    <p:sldId id="354" r:id="rId21"/>
  </p:sldIdLst>
  <p:sldSz cx="9144000" cy="6858000" type="screen4x3"/>
  <p:notesSz cx="6735763" cy="9866313"/>
  <p:custDataLst>
    <p:tags r:id="rId23"/>
  </p:custDataLst>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00"/>
    <a:srgbClr val="0000FF"/>
    <a:srgbClr val="ED6B09"/>
    <a:srgbClr val="9A0000"/>
    <a:srgbClr val="FFCCFF"/>
    <a:srgbClr val="99FF99"/>
    <a:srgbClr val="CCECFF"/>
    <a:srgbClr val="CCFF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68B347-73DD-4B7B-BD33-DDD499FCE4D5}" v="47" dt="2025-03-19T02:46:37.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82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1" cy="493315"/>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1"/>
            <a:ext cx="2918831" cy="493315"/>
          </a:xfrm>
          <a:prstGeom prst="rect">
            <a:avLst/>
          </a:prstGeom>
        </p:spPr>
        <p:txBody>
          <a:bodyPr vert="horz" lIns="91425" tIns="45713" rIns="91425" bIns="45713" rtlCol="0"/>
          <a:lstStyle>
            <a:lvl1pPr algn="r">
              <a:defRPr sz="1200"/>
            </a:lvl1pPr>
          </a:lstStyle>
          <a:p>
            <a:fld id="{32BE707A-4A6A-4372-9791-D82F1B53BA8D}" type="datetimeFigureOut">
              <a:rPr kumimoji="1" lang="ja-JP" altLang="en-US" smtClean="0"/>
              <a:t>2025/3/19</a:t>
            </a:fld>
            <a:endParaRPr kumimoji="1" lang="ja-JP" altLang="en-US"/>
          </a:p>
        </p:txBody>
      </p:sp>
      <p:sp>
        <p:nvSpPr>
          <p:cNvPr id="4" name="スライド イメージ プレースホルダー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25" tIns="45713" rIns="91425" bIns="45713" rtlCol="0" anchor="ctr"/>
          <a:lstStyle/>
          <a:p>
            <a:endParaRPr lang="ja-JP" altLang="en-US"/>
          </a:p>
        </p:txBody>
      </p:sp>
      <p:sp>
        <p:nvSpPr>
          <p:cNvPr id="5" name="ノート プレースホルダー 4"/>
          <p:cNvSpPr>
            <a:spLocks noGrp="1"/>
          </p:cNvSpPr>
          <p:nvPr>
            <p:ph type="body" sz="quarter" idx="3"/>
          </p:nvPr>
        </p:nvSpPr>
        <p:spPr>
          <a:xfrm>
            <a:off x="673577" y="4686501"/>
            <a:ext cx="5388610" cy="4439840"/>
          </a:xfrm>
          <a:prstGeom prst="rect">
            <a:avLst/>
          </a:prstGeom>
        </p:spPr>
        <p:txBody>
          <a:bodyPr vert="horz" lIns="91425" tIns="45713" rIns="91425"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3315"/>
          </a:xfrm>
          <a:prstGeom prst="rect">
            <a:avLst/>
          </a:prstGeom>
        </p:spPr>
        <p:txBody>
          <a:bodyPr vert="horz" lIns="91425" tIns="45713" rIns="91425"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1" cy="493315"/>
          </a:xfrm>
          <a:prstGeom prst="rect">
            <a:avLst/>
          </a:prstGeom>
        </p:spPr>
        <p:txBody>
          <a:bodyPr vert="horz" lIns="91425" tIns="45713" rIns="91425" bIns="45713" rtlCol="0" anchor="b"/>
          <a:lstStyle>
            <a:lvl1pPr algn="r">
              <a:defRPr sz="1200"/>
            </a:lvl1pPr>
          </a:lstStyle>
          <a:p>
            <a:fld id="{EDC8D06B-BB38-41B1-B600-852588E74BEE}" type="slidenum">
              <a:rPr kumimoji="1" lang="ja-JP" altLang="en-US" smtClean="0"/>
              <a:t>‹#›</a:t>
            </a:fld>
            <a:endParaRPr kumimoji="1" lang="ja-JP" altLang="en-US"/>
          </a:p>
        </p:txBody>
      </p:sp>
    </p:spTree>
    <p:extLst>
      <p:ext uri="{BB962C8B-B14F-4D97-AF65-F5344CB8AC3E}">
        <p14:creationId xmlns:p14="http://schemas.microsoft.com/office/powerpoint/2010/main" val="6998498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０分（０分）経過　　（）内は累計</a:t>
            </a:r>
            <a:endParaRPr kumimoji="1" lang="en-US" altLang="ja-JP" sz="1200"/>
          </a:p>
          <a:p>
            <a:endParaRPr kumimoji="1" lang="en-US" altLang="ja-JP" sz="1200"/>
          </a:p>
          <a:p>
            <a:r>
              <a:rPr kumimoji="1" lang="ja-JP" altLang="en-US" sz="1200"/>
              <a:t>（講義が始まるまで映しておいてください。）</a:t>
            </a:r>
            <a:endParaRPr kumimoji="1" lang="en-US" altLang="ja-JP" sz="1200"/>
          </a:p>
          <a:p>
            <a:r>
              <a:rPr kumimoji="1" lang="ja-JP" altLang="en-US" sz="1200"/>
              <a:t>（</a:t>
            </a:r>
            <a:r>
              <a:rPr kumimoji="1" lang="en-US" altLang="ja-JP" sz="1200"/>
              <a:t>※</a:t>
            </a:r>
            <a:r>
              <a:rPr kumimoji="1" lang="ja-JP" altLang="en-US" sz="1200"/>
              <a:t>各スライドの〇〇となっている箇所は地域や学校に合わせて編集してください。）</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a:latin typeface="ＭＳ ゴシック" panose="020B0609070205080204" pitchFamily="49" charset="-128"/>
                <a:ea typeface="ＭＳ ゴシック" panose="020B0609070205080204" pitchFamily="49" charset="-128"/>
              </a:rPr>
              <a:t>（</a:t>
            </a:r>
            <a:r>
              <a:rPr lang="en-US" altLang="ja-JP" sz="1200" i="1">
                <a:latin typeface="ＭＳ ゴシック" panose="020B0609070205080204" pitchFamily="49" charset="-128"/>
                <a:ea typeface="ＭＳ ゴシック" panose="020B0609070205080204" pitchFamily="49" charset="-128"/>
              </a:rPr>
              <a:t>※</a:t>
            </a:r>
            <a:r>
              <a:rPr lang="ja-JP" altLang="en-US" sz="1200" i="1">
                <a:latin typeface="ＭＳ ゴシック" panose="020B0609070205080204" pitchFamily="49" charset="-128"/>
                <a:ea typeface="ＭＳ ゴシック" panose="020B0609070205080204" pitchFamily="49" charset="-128"/>
              </a:rPr>
              <a:t>（☆クリック）は画面をクリックしてパワーポイントのアニメーションを動かしていただく場面です。）</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今日は、地震や津波から命を守るために、という題名でお話をします。</a:t>
            </a:r>
            <a:endParaRPr kumimoji="1" lang="en-US" altLang="ja-JP">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みなさん、今まで地震にあったことはありますか？</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（自由に答えてもらえればよい。）</a:t>
            </a:r>
            <a:endParaRPr lang="en-US" altLang="ja-JP" sz="1200">
              <a:latin typeface="ＭＳ ゴシック" panose="020B0609070205080204" pitchFamily="49" charset="-128"/>
              <a:ea typeface="ＭＳ ゴシック" panose="020B0609070205080204" pitchFamily="49" charset="-128"/>
            </a:endParaRPr>
          </a:p>
          <a:p>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この近くだと、</a:t>
            </a:r>
            <a:r>
              <a:rPr lang="en-US" altLang="ja-JP" sz="1200">
                <a:latin typeface="ＭＳ ゴシック" panose="020B0609070205080204" pitchFamily="49" charset="-128"/>
                <a:ea typeface="ＭＳ ゴシック" panose="020B0609070205080204" pitchFamily="49" charset="-128"/>
              </a:rPr>
              <a:t>2018</a:t>
            </a:r>
            <a:r>
              <a:rPr lang="ja-JP" altLang="en-US" sz="1200">
                <a:latin typeface="ＭＳ ゴシック" panose="020B0609070205080204" pitchFamily="49" charset="-128"/>
                <a:ea typeface="ＭＳ ゴシック" panose="020B0609070205080204" pitchFamily="49" charset="-128"/>
              </a:rPr>
              <a:t>年に大阪の北の方で大きな地震がありました。地震が起こったところの近くでは、立っているのが難しいほど大きく揺れました。</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日本はとても地震が多い国です。あのくらい大きな地震が、いつどこで起こってもおかしくありません。今、私たちがいる街でも起こるかもしれません。</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なので、今日はどうやって自分たちを守ったら良いのかを学びます。</a:t>
            </a:r>
            <a:endParaRPr lang="en-US" altLang="ja-JP" sz="1200">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ＭＳ ゴシック" panose="020B0609070205080204" pitchFamily="49" charset="-128"/>
                <a:ea typeface="ＭＳ ゴシック" panose="020B0609070205080204" pitchFamily="49" charset="-128"/>
              </a:rPr>
              <a:t>（補足：</a:t>
            </a:r>
            <a:r>
              <a:rPr lang="en-US" altLang="ja-JP" sz="1200">
                <a:latin typeface="ＭＳ ゴシック" panose="020B0609070205080204" pitchFamily="49" charset="-128"/>
                <a:ea typeface="ＭＳ ゴシック" panose="020B0609070205080204" pitchFamily="49" charset="-128"/>
              </a:rPr>
              <a:t>2018</a:t>
            </a:r>
            <a:r>
              <a:rPr lang="ja-JP" altLang="en-US" sz="1200">
                <a:latin typeface="ＭＳ ゴシック" panose="020B0609070205080204" pitchFamily="49" charset="-128"/>
                <a:ea typeface="ＭＳ ゴシック" panose="020B0609070205080204" pitchFamily="49" charset="-128"/>
              </a:rPr>
              <a:t>年</a:t>
            </a:r>
            <a:r>
              <a:rPr lang="en-US" altLang="ja-JP" sz="1200">
                <a:latin typeface="ＭＳ ゴシック" panose="020B0609070205080204" pitchFamily="49" charset="-128"/>
                <a:ea typeface="ＭＳ ゴシック" panose="020B0609070205080204" pitchFamily="49" charset="-128"/>
              </a:rPr>
              <a:t>6</a:t>
            </a:r>
            <a:r>
              <a:rPr lang="ja-JP" altLang="en-US" sz="1200">
                <a:latin typeface="ＭＳ ゴシック" panose="020B0609070205080204" pitchFamily="49" charset="-128"/>
                <a:ea typeface="ＭＳ ゴシック" panose="020B0609070205080204" pitchFamily="49" charset="-128"/>
              </a:rPr>
              <a:t>月</a:t>
            </a:r>
            <a:r>
              <a:rPr lang="en-US" altLang="ja-JP" sz="1200">
                <a:latin typeface="ＭＳ ゴシック" panose="020B0609070205080204" pitchFamily="49" charset="-128"/>
                <a:ea typeface="ＭＳ ゴシック" panose="020B0609070205080204" pitchFamily="49" charset="-128"/>
              </a:rPr>
              <a:t>18</a:t>
            </a:r>
            <a:r>
              <a:rPr lang="ja-JP" altLang="en-US" sz="1200">
                <a:latin typeface="ＭＳ ゴシック" panose="020B0609070205080204" pitchFamily="49" charset="-128"/>
                <a:ea typeface="ＭＳ ゴシック" panose="020B0609070205080204" pitchFamily="49" charset="-128"/>
              </a:rPr>
              <a:t>日　大阪府北部の地震　マグニチュード</a:t>
            </a:r>
            <a:r>
              <a:rPr lang="en-US" altLang="ja-JP" sz="1200">
                <a:latin typeface="ＭＳ ゴシック" panose="020B0609070205080204" pitchFamily="49" charset="-128"/>
                <a:ea typeface="ＭＳ ゴシック" panose="020B0609070205080204" pitchFamily="49" charset="-128"/>
              </a:rPr>
              <a:t>6.1</a:t>
            </a:r>
            <a:r>
              <a:rPr lang="ja-JP" altLang="en-US" sz="1200">
                <a:latin typeface="ＭＳ ゴシック" panose="020B0609070205080204" pitchFamily="49" charset="-128"/>
                <a:ea typeface="ＭＳ ゴシック" panose="020B0609070205080204" pitchFamily="49" charset="-128"/>
              </a:rPr>
              <a:t>　最大震度</a:t>
            </a:r>
            <a:r>
              <a:rPr lang="en-US" altLang="ja-JP" sz="1200">
                <a:latin typeface="ＭＳ ゴシック" panose="020B0609070205080204" pitchFamily="49" charset="-128"/>
                <a:ea typeface="ＭＳ ゴシック" panose="020B0609070205080204" pitchFamily="49" charset="-128"/>
              </a:rPr>
              <a:t>6</a:t>
            </a:r>
            <a:r>
              <a:rPr lang="ja-JP" altLang="en-US" sz="1200">
                <a:latin typeface="ＭＳ ゴシック" panose="020B0609070205080204" pitchFamily="49" charset="-128"/>
                <a:ea typeface="ＭＳ ゴシック" panose="020B0609070205080204" pitchFamily="49" charset="-128"/>
              </a:rPr>
              <a:t>弱）</a:t>
            </a:r>
            <a:endParaRPr lang="en-US" altLang="ja-JP" sz="120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DC8D06B-BB38-41B1-B600-852588E74BEE}" type="slidenum">
              <a:rPr kumimoji="1" lang="ja-JP" altLang="en-US" smtClean="0"/>
              <a:t>1</a:t>
            </a:fld>
            <a:endParaRPr kumimoji="1" lang="ja-JP" altLang="en-US"/>
          </a:p>
        </p:txBody>
      </p:sp>
    </p:spTree>
    <p:extLst>
      <p:ext uri="{BB962C8B-B14F-4D97-AF65-F5344CB8AC3E}">
        <p14:creationId xmlns:p14="http://schemas.microsoft.com/office/powerpoint/2010/main" val="413201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21</a:t>
            </a:r>
            <a:r>
              <a:rPr kumimoji="1" lang="ja-JP" altLang="en-US"/>
              <a:t>分）経過</a:t>
            </a:r>
            <a:endParaRPr kumimoji="1" lang="en-US" altLang="ja-JP"/>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巨大な岩の板のことを「プレート」と言います。この絵は横からプレートを見たものです。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a:latin typeface="ＭＳ ゴシック" panose="020B0609070205080204" pitchFamily="49" charset="-128"/>
                <a:ea typeface="ＭＳ ゴシック" panose="020B0609070205080204" pitchFamily="49" charset="-128"/>
              </a:rPr>
              <a:t>（☆クリック）</a:t>
            </a:r>
            <a:r>
              <a:rPr kumimoji="1" lang="ja-JP" altLang="en-US">
                <a:latin typeface="ＭＳ ゴシック" panose="020B0609070205080204" pitchFamily="49" charset="-128"/>
                <a:ea typeface="ＭＳ ゴシック" panose="020B0609070205080204" pitchFamily="49" charset="-128"/>
              </a:rPr>
              <a:t>ここは、プレートの境目になっていて、</a:t>
            </a:r>
            <a:r>
              <a:rPr lang="ja-JP" altLang="en-US" sz="1200" i="1">
                <a:latin typeface="ＭＳ ゴシック" panose="020B0609070205080204" pitchFamily="49" charset="-128"/>
                <a:ea typeface="ＭＳ ゴシック" panose="020B0609070205080204" pitchFamily="49" charset="-128"/>
              </a:rPr>
              <a:t>（☆クリック）</a:t>
            </a: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枚の板の境目は溝になり、この溝が南海トラフと呼ばれています。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a:latin typeface="ＭＳ ゴシック" panose="020B0609070205080204" pitchFamily="49" charset="-128"/>
                <a:ea typeface="ＭＳ ゴシック" panose="020B0609070205080204" pitchFamily="49" charset="-128"/>
              </a:rPr>
              <a:t>（☆クリック）</a:t>
            </a:r>
            <a:r>
              <a:rPr kumimoji="1" lang="ja-JP" altLang="en-US" sz="1200" i="1">
                <a:latin typeface="ＭＳ ゴシック"/>
                <a:ea typeface="ＭＳ ゴシック"/>
              </a:rPr>
              <a:t>さ</a:t>
            </a:r>
            <a:r>
              <a:rPr kumimoji="1" lang="ja-JP" altLang="en-US">
                <a:latin typeface="ＭＳ ゴシック"/>
                <a:ea typeface="ＭＳ ゴシック"/>
              </a:rPr>
              <a:t>て、私たちが暮らしている街は左側にあります。</a:t>
            </a:r>
            <a:r>
              <a:rPr lang="ja-JP" altLang="en-US" sz="1200" i="1">
                <a:latin typeface="ＭＳ ゴシック" panose="020B0609070205080204" pitchFamily="49" charset="-128"/>
                <a:ea typeface="ＭＳ ゴシック" panose="020B0609070205080204" pitchFamily="49" charset="-128"/>
              </a:rPr>
              <a:t>そして、（☆クリック）</a:t>
            </a:r>
            <a:r>
              <a:rPr kumimoji="1" lang="ja-JP" altLang="en-US">
                <a:latin typeface="ＭＳ ゴシック" panose="020B0609070205080204" pitchFamily="49" charset="-128"/>
                <a:ea typeface="ＭＳ ゴシック" panose="020B0609070205080204" pitchFamily="49" charset="-128"/>
              </a:rPr>
              <a:t>実際には海があるので、海の水を書き加えてみます。</a:t>
            </a:r>
            <a:r>
              <a:rPr lang="ja-JP" altLang="en-US" sz="1200" i="1">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i="1">
                <a:latin typeface="ＭＳ ゴシック"/>
                <a:ea typeface="ＭＳ ゴシック"/>
              </a:rPr>
              <a:t>この</a:t>
            </a:r>
            <a:r>
              <a:rPr kumimoji="1" lang="en-US" altLang="ja-JP" sz="1200" i="1">
                <a:latin typeface="ＭＳ ゴシック"/>
                <a:ea typeface="ＭＳ ゴシック"/>
              </a:rPr>
              <a:t>2</a:t>
            </a:r>
            <a:r>
              <a:rPr kumimoji="1" lang="ja-JP" altLang="en-US" sz="1200" i="1">
                <a:latin typeface="ＭＳ ゴシック"/>
                <a:ea typeface="ＭＳ ゴシック"/>
              </a:rPr>
              <a:t>枚の岩の板のうち、</a:t>
            </a:r>
            <a:r>
              <a:rPr lang="ja-JP" altLang="en-US" sz="1200" i="1">
                <a:latin typeface="ＭＳ ゴシック" panose="020B0609070205080204" pitchFamily="49" charset="-128"/>
                <a:ea typeface="ＭＳ ゴシック" panose="020B0609070205080204" pitchFamily="49" charset="-128"/>
              </a:rPr>
              <a:t>（☆クリック）</a:t>
            </a:r>
            <a:r>
              <a:rPr kumimoji="1" lang="ja-JP" altLang="en-US">
                <a:latin typeface="ＭＳ ゴシック"/>
                <a:ea typeface="ＭＳ ゴシック"/>
              </a:rPr>
              <a:t>右側の板がどんどんと私たちの方に近づいてきていて、左側の板の下に、日々ちょっとずつ</a:t>
            </a:r>
            <a:r>
              <a:rPr lang="ja-JP"/>
              <a:t>沈み込んで</a:t>
            </a:r>
            <a:r>
              <a:rPr kumimoji="1" lang="ja-JP" altLang="en-US">
                <a:latin typeface="ＭＳ ゴシック"/>
                <a:ea typeface="ＭＳ ゴシック"/>
              </a:rPr>
              <a:t>います。</a:t>
            </a:r>
            <a:endParaRPr kumimoji="1" lang="en-US" altLang="ja-JP">
              <a:latin typeface="ＭＳ ゴシック"/>
              <a:ea typeface="ＭＳ ゴシック"/>
            </a:endParaRPr>
          </a:p>
          <a:p>
            <a:r>
              <a:rPr kumimoji="1" lang="ja-JP" altLang="en-US">
                <a:latin typeface="ＭＳ ゴシック" panose="020B0609070205080204" pitchFamily="49" charset="-128"/>
                <a:ea typeface="ＭＳ ゴシック" panose="020B0609070205080204" pitchFamily="49" charset="-128"/>
              </a:rPr>
              <a:t>板が沈み込むとどんなことが起こるのか、動画を見てみましょう。</a:t>
            </a:r>
            <a:endParaRPr kumimoji="1"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pPr marL="0" marR="0" lvl="0" indent="0" algn="l" defTabSz="908309" rtl="0" eaLnBrk="1" fontAlgn="auto" latinLnBrk="0" hangingPunct="1">
              <a:lnSpc>
                <a:spcPct val="100000"/>
              </a:lnSpc>
              <a:spcBef>
                <a:spcPts val="0"/>
              </a:spcBef>
              <a:spcAft>
                <a:spcPts val="0"/>
              </a:spcAft>
              <a:buClrTx/>
              <a:buSzTx/>
              <a:buFontTx/>
              <a:buNone/>
              <a:tabLst/>
              <a:defRPr/>
            </a:pPr>
            <a:r>
              <a:rPr kumimoji="1" lang="ja-JP" altLang="en-US">
                <a:latin typeface="+mn-ea"/>
                <a:ea typeface="+mn-ea"/>
              </a:rPr>
              <a:t>（☆画像クリック で動画開始）</a:t>
            </a:r>
            <a:r>
              <a:rPr kumimoji="1" lang="ja-JP" altLang="en-US" i="1">
                <a:latin typeface="+mn-ea"/>
                <a:ea typeface="+mn-ea"/>
              </a:rPr>
              <a:t>（映像に合わせて説明）</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右側の板が沈み込</a:t>
            </a:r>
            <a:r>
              <a:rPr lang="ja-JP"/>
              <a:t>むときに</a:t>
            </a:r>
            <a:r>
              <a:rPr kumimoji="1" lang="ja-JP"/>
              <a:t>、</a:t>
            </a:r>
            <a:r>
              <a:rPr kumimoji="1" lang="ja-JP" altLang="en-US">
                <a:latin typeface="ＭＳ ゴシック"/>
                <a:ea typeface="ＭＳ ゴシック"/>
              </a:rPr>
              <a:t>左側の板は強い力で押されて縮んでいます。そして、縮むのに耐えきれなくなって岩の板が跳ね返ります。</a:t>
            </a:r>
            <a:endParaRPr kumimoji="1" lang="en-US" altLang="ja-JP">
              <a:latin typeface="ＭＳ ゴシック"/>
              <a:ea typeface="ＭＳ ゴシック"/>
            </a:endParaRPr>
          </a:p>
          <a:p>
            <a:r>
              <a:rPr kumimoji="1" lang="ja-JP" altLang="en-US">
                <a:latin typeface="ＭＳ ゴシック" panose="020B0609070205080204" pitchFamily="49" charset="-128"/>
                <a:ea typeface="ＭＳ ゴシック" panose="020B0609070205080204" pitchFamily="49" charset="-128"/>
              </a:rPr>
              <a:t>この跳ね返るときにとても大きな揺れがおきます。これが地震です。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また、その上の海水は大きく</a:t>
            </a:r>
            <a:r>
              <a:rPr kumimoji="1" lang="ja-JP"/>
              <a:t>持ち上げられ</a:t>
            </a:r>
            <a:r>
              <a:rPr lang="ja-JP"/>
              <a:t>て、海の表面から底</a:t>
            </a:r>
            <a:r>
              <a:rPr kumimoji="1" lang="ja-JP"/>
              <a:t>ま</a:t>
            </a:r>
            <a:r>
              <a:rPr lang="ja-JP"/>
              <a:t>での水が塊となって押</a:t>
            </a:r>
            <a:r>
              <a:rPr kumimoji="1" lang="ja-JP"/>
              <a:t>し</a:t>
            </a:r>
            <a:r>
              <a:rPr lang="ja-JP"/>
              <a:t>寄せます</a:t>
            </a:r>
            <a:r>
              <a:rPr kumimoji="1" lang="ja-JP"/>
              <a:t>。</a:t>
            </a:r>
            <a:r>
              <a:rPr kumimoji="1" lang="ja-JP" altLang="en-US">
                <a:latin typeface="ＭＳ ゴシック"/>
                <a:ea typeface="ＭＳ ゴシック"/>
              </a:rPr>
              <a:t>これが津波です。</a:t>
            </a:r>
            <a:endParaRPr kumimoji="1" lang="en-US" altLang="ja-JP">
              <a:latin typeface="ＭＳ ゴシック"/>
              <a:ea typeface="ＭＳ ゴシック"/>
            </a:endParaRPr>
          </a:p>
          <a:p>
            <a:r>
              <a:rPr kumimoji="1" lang="ja-JP" altLang="en-US">
                <a:latin typeface="ＭＳ ゴシック" panose="020B0609070205080204" pitchFamily="49" charset="-128"/>
                <a:ea typeface="ＭＳ ゴシック" panose="020B0609070205080204" pitchFamily="49" charset="-128"/>
              </a:rPr>
              <a:t>津波はとてつもない速さで陸へもやってくるので、早く逃げなくてはいけません。</a:t>
            </a:r>
            <a:endParaRPr kumimoji="1" lang="en-US" altLang="ja-JP" sz="1200">
              <a:latin typeface="ＭＳ ゴシック" panose="020B0609070205080204" pitchFamily="49" charset="-128"/>
              <a:ea typeface="ＭＳ ゴシック" panose="020B0609070205080204" pitchFamily="49" charset="-128"/>
            </a:endParaRPr>
          </a:p>
          <a:p>
            <a:endParaRPr kumimoji="1" lang="en-US" altLang="ja-JP" sz="1200">
              <a:latin typeface="ＭＳ ゴシック" panose="020B0609070205080204" pitchFamily="49" charset="-128"/>
              <a:ea typeface="ＭＳ ゴシック" panose="020B0609070205080204" pitchFamily="49" charset="-128"/>
            </a:endParaRPr>
          </a:p>
          <a:p>
            <a:r>
              <a:rPr kumimoji="1" lang="ja-JP" altLang="en-US" sz="1200">
                <a:latin typeface="ＭＳ ゴシック" panose="020B0609070205080204" pitchFamily="49" charset="-128"/>
                <a:ea typeface="ＭＳ ゴシック" panose="020B0609070205080204" pitchFamily="49" charset="-128"/>
              </a:rPr>
              <a:t>普段海で見ることができる波は、海水の上の方が動いているだけですが、津波は、海水が海の底から持ち上げられて起こるので、</a:t>
            </a:r>
            <a:endParaRPr kumimoji="1" lang="en-US" altLang="ja-JP" sz="120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latin typeface="ＭＳ ゴシック" panose="020B0609070205080204" pitchFamily="49" charset="-128"/>
                <a:ea typeface="ＭＳ ゴシック" panose="020B0609070205080204" pitchFamily="49" charset="-128"/>
              </a:rPr>
              <a:t>（☆クリック）普通の波とは比べ物にならないくらい強い力を持っています。</a:t>
            </a:r>
          </a:p>
          <a:p>
            <a:r>
              <a:rPr kumimoji="1" lang="ja-JP" altLang="en-US" sz="1200">
                <a:latin typeface="ＭＳ ゴシック" panose="020B0609070205080204" pitchFamily="49" charset="-128"/>
                <a:ea typeface="ＭＳ ゴシック" panose="020B0609070205080204" pitchFamily="49" charset="-128"/>
              </a:rPr>
              <a:t>陸から見ていると、波というよりは、何十分かかけて海の水の高さが上がったり下がったりするようなイメージです。</a:t>
            </a:r>
          </a:p>
          <a:p>
            <a:r>
              <a:rPr kumimoji="1" lang="ja-JP" altLang="en-US" sz="1200">
                <a:latin typeface="ＭＳ ゴシック" panose="020B0609070205080204" pitchFamily="49" charset="-128"/>
                <a:ea typeface="ＭＳ ゴシック" panose="020B0609070205080204" pitchFamily="49" charset="-128"/>
              </a:rPr>
              <a:t>また、津波は海を四方八方に伝わり、（☆クリック）直ぐにはおさまりません。</a:t>
            </a:r>
          </a:p>
          <a:p>
            <a:r>
              <a:rPr kumimoji="1" lang="ja-JP" altLang="en-US" sz="1200">
                <a:latin typeface="ＭＳ ゴシック" panose="020B0609070205080204" pitchFamily="49" charset="-128"/>
                <a:ea typeface="ＭＳ ゴシック" panose="020B0609070205080204" pitchFamily="49" charset="-128"/>
              </a:rPr>
              <a:t>東日本大震災の時は、丸２日以上経ってから津波警報や注意報が解除されました。</a:t>
            </a:r>
            <a:endParaRPr kumimoji="1" lang="en-US" altLang="ja-JP" sz="120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10</a:t>
            </a:fld>
            <a:endParaRPr kumimoji="1" lang="ja-JP" altLang="en-US"/>
          </a:p>
        </p:txBody>
      </p:sp>
    </p:spTree>
    <p:extLst>
      <p:ext uri="{BB962C8B-B14F-4D97-AF65-F5344CB8AC3E}">
        <p14:creationId xmlns:p14="http://schemas.microsoft.com/office/powerpoint/2010/main" val="2262536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24</a:t>
            </a:r>
            <a:r>
              <a:rPr kumimoji="1" lang="ja-JP" altLang="en-US"/>
              <a:t>分）経過</a:t>
            </a:r>
            <a:endParaRPr kumimoji="1" lang="en-US" altLang="ja-JP"/>
          </a:p>
          <a:p>
            <a:pPr defTabSz="948429">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ここで、大切なお話を１つします。南海トラフ以外でも、地震や津波は起こります。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地震の発生の仕方は</a:t>
            </a: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種類あります。</a:t>
            </a:r>
            <a:endParaRPr kumimoji="1" lang="en-US" altLang="ja-JP">
              <a:latin typeface="ＭＳ ゴシック" panose="020B0609070205080204" pitchFamily="49" charset="-128"/>
              <a:ea typeface="ＭＳ ゴシック" panose="020B0609070205080204" pitchFamily="49" charset="-128"/>
            </a:endParaRPr>
          </a:p>
          <a:p>
            <a:r>
              <a:rPr kumimoji="1" lang="en-US" altLang="ja-JP">
                <a:latin typeface="ＭＳ ゴシック" panose="020B0609070205080204" pitchFamily="49" charset="-128"/>
                <a:ea typeface="ＭＳ ゴシック" panose="020B0609070205080204" pitchFamily="49" charset="-128"/>
              </a:rPr>
              <a:t>1</a:t>
            </a:r>
            <a:r>
              <a:rPr kumimoji="1" lang="ja-JP" altLang="en-US">
                <a:latin typeface="ＭＳ ゴシック" panose="020B0609070205080204" pitchFamily="49" charset="-128"/>
                <a:ea typeface="ＭＳ ゴシック" panose="020B0609070205080204" pitchFamily="49" charset="-128"/>
              </a:rPr>
              <a:t>つ目は、この境目で跳ね返るものですね。</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そして</a:t>
            </a: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つ目は、岩の板の途中で耐えきれなくなって、割れてずれて起こるものです。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例えばこのあたりで地震が起こったとします。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大きな地震だと岩が大きくずれるので、その上の海水を持ち上げ、津波が起こります。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つまり、もし大阪湾で大きな地震が起こったら、津波が発生するかもしれないということです。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また、海でなく、皆さんが暮らしている地面の真下で地震が起こることもあります。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この場合は、</a:t>
            </a:r>
            <a:r>
              <a:rPr kumimoji="1" lang="ja-JP"/>
              <a:t>上に海水がないので津波は</a:t>
            </a:r>
            <a:r>
              <a:rPr kumimoji="1" lang="ja-JP" altLang="en-US"/>
              <a:t>起こり</a:t>
            </a:r>
            <a:r>
              <a:rPr kumimoji="1" lang="ja-JP"/>
              <a:t>ません</a:t>
            </a:r>
            <a:r>
              <a:rPr lang="ja-JP"/>
              <a:t>が、すぐ近くで地震が起こるので、強く揺れます</a:t>
            </a:r>
            <a:r>
              <a:rPr kumimoji="1" lang="ja-JP"/>
              <a:t>。</a:t>
            </a:r>
            <a:endParaRPr kumimoji="1" lang="en-US"/>
          </a:p>
          <a:p>
            <a:r>
              <a:rPr kumimoji="1" lang="ja-JP">
                <a:ea typeface="ＭＳ Ｐゴシック"/>
              </a:rPr>
              <a:t>例えば、</a:t>
            </a:r>
            <a:r>
              <a:rPr kumimoji="1" lang="en-US" altLang="ja-JP">
                <a:ea typeface="ＭＳ Ｐゴシック"/>
              </a:rPr>
              <a:t>2018</a:t>
            </a:r>
            <a:r>
              <a:rPr kumimoji="1" lang="ja-JP">
                <a:ea typeface="ＭＳ Ｐゴシック"/>
              </a:rPr>
              <a:t>年に大阪の北の方で起こった地震</a:t>
            </a:r>
            <a:r>
              <a:rPr lang="ja-JP">
                <a:ea typeface="ＭＳ Ｐゴシック"/>
              </a:rPr>
              <a:t>では</a:t>
            </a:r>
            <a:r>
              <a:rPr kumimoji="1" lang="ja-JP">
                <a:ea typeface="ＭＳ Ｐゴシック"/>
              </a:rPr>
              <a:t>、大</a:t>
            </a:r>
            <a:r>
              <a:rPr lang="ja-JP">
                <a:ea typeface="ＭＳ Ｐゴシック"/>
              </a:rPr>
              <a:t>阪市内</a:t>
            </a:r>
            <a:r>
              <a:rPr kumimoji="1" lang="ja-JP">
                <a:ea typeface="ＭＳ Ｐゴシック"/>
              </a:rPr>
              <a:t>で</a:t>
            </a:r>
            <a:r>
              <a:rPr lang="ja-JP">
                <a:ea typeface="ＭＳ Ｐゴシック"/>
              </a:rPr>
              <a:t>も</a:t>
            </a:r>
            <a:r>
              <a:rPr kumimoji="1" lang="ja-JP">
                <a:ea typeface="ＭＳ Ｐゴシック"/>
              </a:rPr>
              <a:t>、</a:t>
            </a:r>
            <a:r>
              <a:rPr lang="ja-JP">
                <a:ea typeface="ＭＳ Ｐゴシック"/>
              </a:rPr>
              <a:t>立っていること</a:t>
            </a:r>
            <a:r>
              <a:rPr kumimoji="1" lang="ja-JP">
                <a:ea typeface="ＭＳ Ｐゴシック"/>
              </a:rPr>
              <a:t>が</a:t>
            </a:r>
            <a:r>
              <a:rPr lang="ja-JP">
                <a:ea typeface="ＭＳ Ｐゴシック"/>
              </a:rPr>
              <a:t>難しく</a:t>
            </a:r>
            <a:r>
              <a:rPr kumimoji="1" lang="ja-JP">
                <a:ea typeface="ＭＳ Ｐゴシック"/>
              </a:rPr>
              <a:t>な</a:t>
            </a:r>
            <a:r>
              <a:rPr lang="ja-JP">
                <a:ea typeface="ＭＳ Ｐゴシック"/>
              </a:rPr>
              <a:t>るほど強く揺れ</a:t>
            </a:r>
            <a:r>
              <a:rPr kumimoji="1" lang="ja-JP">
                <a:ea typeface="ＭＳ Ｐゴシック"/>
              </a:rPr>
              <a:t>ました。</a:t>
            </a:r>
            <a:endParaRPr lang="en-US">
              <a:ea typeface="ＭＳ Ｐゴシック"/>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このように、地震は色々なところで起こります。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しかし、津波は進むのがとっても速く　、海岸では陸上のオリンピック選手並みの速さでしたね。</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なので、「津波が来るかもしれない」と思ったらすぐに逃げることが大切です。</a:t>
            </a:r>
            <a:endParaRPr kumimoji="1" lang="en-US" altLang="ja-JP">
              <a:latin typeface="ＭＳ ゴシック"/>
              <a:ea typeface="ＭＳ ゴシック"/>
            </a:endParaRPr>
          </a:p>
          <a:p>
            <a:r>
              <a:rPr kumimoji="1" lang="ja-JP" altLang="en-US">
                <a:latin typeface="ＭＳ ゴシック" panose="020B0609070205080204" pitchFamily="49" charset="-128"/>
                <a:ea typeface="ＭＳ ゴシック" panose="020B0609070205080204" pitchFamily="49" charset="-128"/>
              </a:rPr>
              <a:t>どこで起こったとか、津波が本当に来るのかなどを確認するのは、逃げた後で良いです。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では、どんな時に「津波が来るかもしれない」と思うのだったかな？さっき勉強しましたね。</a:t>
            </a:r>
            <a:endParaRPr kumimoji="1"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195595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a:t>1</a:t>
            </a:r>
            <a:r>
              <a:rPr kumimoji="1" lang="ja-JP" altLang="en-US"/>
              <a:t>分（</a:t>
            </a:r>
            <a:r>
              <a:rPr kumimoji="1" lang="en-US" altLang="ja-JP"/>
              <a:t>25</a:t>
            </a:r>
            <a:r>
              <a:rPr kumimoji="1" lang="ja-JP" altLang="en-US"/>
              <a:t>分）経過</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この</a:t>
            </a:r>
            <a:r>
              <a:rPr kumimoji="1" lang="en-US" altLang="ja-JP">
                <a:latin typeface="ＭＳ ゴシック" panose="020B0609070205080204" pitchFamily="49" charset="-128"/>
                <a:ea typeface="ＭＳ ゴシック" panose="020B0609070205080204" pitchFamily="49" charset="-128"/>
              </a:rPr>
              <a:t>3</a:t>
            </a:r>
            <a:r>
              <a:rPr kumimoji="1" lang="ja-JP" altLang="en-US" err="1">
                <a:latin typeface="ＭＳ ゴシック" panose="020B0609070205080204" pitchFamily="49" charset="-128"/>
                <a:ea typeface="ＭＳ ゴシック" panose="020B0609070205080204" pitchFamily="49" charset="-128"/>
              </a:rPr>
              <a:t>つで</a:t>
            </a:r>
            <a:r>
              <a:rPr kumimoji="1" lang="ja-JP" altLang="en-US">
                <a:latin typeface="ＭＳ ゴシック" panose="020B0609070205080204" pitchFamily="49" charset="-128"/>
                <a:ea typeface="ＭＳ ゴシック" panose="020B0609070205080204" pitchFamily="49" charset="-128"/>
              </a:rPr>
              <a:t>したね。</a:t>
            </a:r>
            <a:endParaRPr kumimoji="1" lang="en-US" altLang="ja-JP">
              <a:latin typeface="ＭＳ ゴシック" panose="020B0609070205080204" pitchFamily="49" charset="-128"/>
              <a:ea typeface="ＭＳ ゴシック" panose="020B0609070205080204" pitchFamily="49" charset="-128"/>
            </a:endParaRPr>
          </a:p>
          <a:p>
            <a:r>
              <a:rPr kumimoji="1" lang="ja-JP" altLang="en-US" baseline="0">
                <a:latin typeface="ＭＳ ゴシック" panose="020B0609070205080204" pitchFamily="49" charset="-128"/>
                <a:ea typeface="ＭＳ ゴシック" panose="020B0609070205080204" pitchFamily="49" charset="-128"/>
              </a:rPr>
              <a:t>みなさん、ぜひお家の人にも教えてあげてください。</a:t>
            </a:r>
            <a:endParaRPr kumimoji="1" lang="en-US" altLang="ja-JP" baseline="0">
              <a:latin typeface="ＭＳ ゴシック" panose="020B0609070205080204" pitchFamily="49" charset="-128"/>
              <a:ea typeface="ＭＳ ゴシック" panose="020B0609070205080204" pitchFamily="49" charset="-128"/>
            </a:endParaRPr>
          </a:p>
          <a:p>
            <a:r>
              <a:rPr kumimoji="1" lang="ja-JP" altLang="en-US" baseline="0">
                <a:latin typeface="ＭＳ ゴシック" panose="020B0609070205080204" pitchFamily="49" charset="-128"/>
                <a:ea typeface="ＭＳ ゴシック" panose="020B0609070205080204" pitchFamily="49" charset="-128"/>
              </a:rPr>
              <a:t>さて次は、世界ではどこで地震が起こっているかをお話しします。</a:t>
            </a:r>
            <a:endParaRPr lang="en-US" altLang="ja-JP">
              <a:latin typeface="ＭＳ ゴシック" panose="020B0609070205080204" pitchFamily="49" charset="-128"/>
              <a:ea typeface="ＭＳ ゴシック" panose="020B0609070205080204" pitchFamily="49" charset="-128"/>
            </a:endParaRPr>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011D34-23AF-48C2-B5CF-3D447EB3916A}"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0700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2</a:t>
            </a:r>
            <a:r>
              <a:rPr kumimoji="1" lang="ja-JP" altLang="en-US"/>
              <a:t>分（</a:t>
            </a:r>
            <a:r>
              <a:rPr kumimoji="1" lang="en-US" altLang="ja-JP"/>
              <a:t>27</a:t>
            </a:r>
            <a:r>
              <a:rPr kumimoji="1" lang="ja-JP" altLang="en-US"/>
              <a:t>分）経過</a:t>
            </a:r>
            <a:endParaRPr kumimoji="1" lang="en-US" altLang="ja-JP"/>
          </a:p>
          <a:p>
            <a:pPr defTabSz="947981">
              <a:defRPr/>
            </a:pPr>
            <a:endParaRPr kumimoji="1" lang="en-US" altLang="ja-JP">
              <a:latin typeface="+mn-ea"/>
              <a:ea typeface="+mn-ea"/>
            </a:endParaRPr>
          </a:p>
          <a:p>
            <a:pPr defTabSz="948429">
              <a:defRPr/>
            </a:pPr>
            <a:r>
              <a:rPr kumimoji="1" lang="ja-JP" altLang="en-US">
                <a:latin typeface="ＭＳ ゴシック" panose="020B0609070205080204" pitchFamily="49" charset="-128"/>
                <a:ea typeface="ＭＳ ゴシック" panose="020B0609070205080204" pitchFamily="49" charset="-128"/>
              </a:rPr>
              <a:t>これは世界地図です。日本はここにあります。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赤い点で、</a:t>
            </a:r>
            <a:r>
              <a:rPr kumimoji="1" lang="ja-JP" altLang="en-US" i="0">
                <a:latin typeface="ＭＳ ゴシック" panose="020B0609070205080204" pitchFamily="49" charset="-128"/>
                <a:ea typeface="ＭＳ ゴシック" panose="020B0609070205080204" pitchFamily="49" charset="-128"/>
              </a:rPr>
              <a:t>過去</a:t>
            </a:r>
            <a:r>
              <a:rPr kumimoji="1" lang="en-US" altLang="ja-JP" i="0">
                <a:latin typeface="ＭＳ ゴシック" panose="020B0609070205080204" pitchFamily="49" charset="-128"/>
                <a:ea typeface="ＭＳ ゴシック" panose="020B0609070205080204" pitchFamily="49" charset="-128"/>
              </a:rPr>
              <a:t>10</a:t>
            </a:r>
            <a:r>
              <a:rPr kumimoji="1" lang="ja-JP" altLang="en-US" i="0">
                <a:latin typeface="ＭＳ ゴシック" panose="020B0609070205080204" pitchFamily="49" charset="-128"/>
                <a:ea typeface="ＭＳ ゴシック" panose="020B0609070205080204" pitchFamily="49" charset="-128"/>
              </a:rPr>
              <a:t>年間に少し大きめの</a:t>
            </a:r>
            <a:r>
              <a:rPr kumimoji="1" lang="ja-JP" altLang="en-US">
                <a:latin typeface="ＭＳ ゴシック" panose="020B0609070205080204" pitchFamily="49" charset="-128"/>
                <a:ea typeface="ＭＳ ゴシック" panose="020B0609070205080204" pitchFamily="49" charset="-128"/>
              </a:rPr>
              <a:t>地震が起こった場所を描きます。どうなるかな？</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日本はどこかわからなくなってしまうね。</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さっき、地球は何枚かのプレートでおおわれているとお話ししました。</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そのプレートの境目では、やはり南海トラフと同じように、強い力を受けるために地震が多いのです。</a:t>
            </a:r>
            <a:endParaRPr kumimoji="1" lang="en-US" altLang="ja-JP">
              <a:latin typeface="ＭＳ ゴシック" panose="020B0609070205080204" pitchFamily="49" charset="-128"/>
              <a:ea typeface="ＭＳ ゴシック" panose="020B06090702050802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特に、日本の周りはとても多いですね。</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日本に住んでいる限り、地震や津波は身近な存在です。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地震や津波が起こっても自分を守れるように、日頃から準備して、うまく付き合っていきましょう。</a:t>
            </a:r>
            <a:endParaRPr kumimoji="1" lang="en-US" altLang="ja-JP">
              <a:latin typeface="ＭＳ ゴシック" panose="020B0609070205080204" pitchFamily="49" charset="-128"/>
              <a:ea typeface="ＭＳ ゴシック" panose="020B0609070205080204" pitchFamily="49" charset="-128"/>
            </a:endParaRPr>
          </a:p>
          <a:p>
            <a:pPr defTabSz="948429">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48429" rtl="0" eaLnBrk="1" fontAlgn="auto" latinLnBrk="0" hangingPunct="1">
              <a:lnSpc>
                <a:spcPct val="100000"/>
              </a:lnSpc>
              <a:spcBef>
                <a:spcPts val="0"/>
              </a:spcBef>
              <a:spcAft>
                <a:spcPts val="0"/>
              </a:spcAft>
              <a:buClrTx/>
              <a:buSzTx/>
              <a:buFontTx/>
              <a:buNone/>
              <a:tabLst/>
              <a:defRPr/>
            </a:pPr>
            <a:r>
              <a:rPr kumimoji="1" lang="ja-JP" altLang="en-US" i="1">
                <a:latin typeface="ＭＳ ゴシック" panose="020B0609070205080204" pitchFamily="49" charset="-128"/>
                <a:ea typeface="ＭＳ ゴシック" panose="020B0609070205080204" pitchFamily="49" charset="-128"/>
              </a:rPr>
              <a:t>（補足：</a:t>
            </a:r>
            <a:r>
              <a:rPr kumimoji="1" lang="ja-JP" altLang="en-US" i="0">
                <a:latin typeface="ＭＳ ゴシック" panose="020B0609070205080204" pitchFamily="49" charset="-128"/>
                <a:ea typeface="ＭＳ ゴシック" panose="020B0609070205080204" pitchFamily="49" charset="-128"/>
              </a:rPr>
              <a:t>過去</a:t>
            </a:r>
            <a:r>
              <a:rPr kumimoji="1" lang="en-US" altLang="ja-JP" i="0">
                <a:latin typeface="ＭＳ ゴシック" panose="020B0609070205080204" pitchFamily="49" charset="-128"/>
                <a:ea typeface="ＭＳ ゴシック" panose="020B0609070205080204" pitchFamily="49" charset="-128"/>
              </a:rPr>
              <a:t>10</a:t>
            </a:r>
            <a:r>
              <a:rPr kumimoji="1" lang="ja-JP" altLang="en-US" i="0">
                <a:latin typeface="ＭＳ ゴシック" panose="020B0609070205080204" pitchFamily="49" charset="-128"/>
                <a:ea typeface="ＭＳ ゴシック" panose="020B0609070205080204" pitchFamily="49" charset="-128"/>
              </a:rPr>
              <a:t>年間で、マグニチュードが４以上の地震を表した図です。</a:t>
            </a:r>
            <a:r>
              <a:rPr kumimoji="1" lang="ja-JP" altLang="en-US" i="1">
                <a:latin typeface="ＭＳ ゴシック" panose="020B0609070205080204" pitchFamily="49" charset="-128"/>
                <a:ea typeface="ＭＳ ゴシック" panose="020B0609070205080204" pitchFamily="49" charset="-128"/>
              </a:rPr>
              <a:t>マグニチュード４で深さ</a:t>
            </a:r>
            <a:r>
              <a:rPr kumimoji="1" lang="en-US" altLang="ja-JP" i="0">
                <a:latin typeface="ＭＳ ゴシック" panose="020B0609070205080204" pitchFamily="49" charset="-128"/>
                <a:ea typeface="ＭＳ ゴシック" panose="020B0609070205080204" pitchFamily="49" charset="-128"/>
              </a:rPr>
              <a:t>10km</a:t>
            </a:r>
            <a:r>
              <a:rPr kumimoji="1" lang="ja-JP" altLang="en-US" i="1">
                <a:latin typeface="ＭＳ ゴシック" panose="020B0609070205080204" pitchFamily="49" charset="-128"/>
                <a:ea typeface="ＭＳ ゴシック" panose="020B0609070205080204" pitchFamily="49" charset="-128"/>
              </a:rPr>
              <a:t>程度ならば、震度３から４程度の揺れを起こす地震です。</a:t>
            </a:r>
            <a:endParaRPr kumimoji="1" lang="en-US" altLang="ja-JP" i="1">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　世界で起こるマグニチュード（地震の規模）６以上の地震の約２割は日本で発生しています。（内閣府　</a:t>
            </a:r>
            <a:r>
              <a:rPr kumimoji="1" lang="zh-TW" altLang="en-US">
                <a:latin typeface="ＭＳ ゴシック" panose="020B0609070205080204" pitchFamily="49" charset="-128"/>
                <a:ea typeface="ＭＳ ゴシック" panose="020B0609070205080204" pitchFamily="49" charset="-128"/>
              </a:rPr>
              <a:t>平成</a:t>
            </a:r>
            <a:r>
              <a:rPr kumimoji="1" lang="en-US" altLang="zh-TW">
                <a:latin typeface="ＭＳ ゴシック" panose="020B0609070205080204" pitchFamily="49" charset="-128"/>
                <a:ea typeface="ＭＳ ゴシック" panose="020B0609070205080204" pitchFamily="49" charset="-128"/>
              </a:rPr>
              <a:t>22</a:t>
            </a:r>
            <a:r>
              <a:rPr kumimoji="1" lang="zh-TW" altLang="en-US">
                <a:latin typeface="ＭＳ ゴシック" panose="020B0609070205080204" pitchFamily="49" charset="-128"/>
                <a:ea typeface="ＭＳ ゴシック" panose="020B0609070205080204" pitchFamily="49" charset="-128"/>
              </a:rPr>
              <a:t>年版 防災白書</a:t>
            </a:r>
            <a:r>
              <a:rPr kumimoji="1" lang="ja-JP" altLang="en-US">
                <a:latin typeface="ＭＳ ゴシック" panose="020B0609070205080204" pitchFamily="49" charset="-128"/>
                <a:ea typeface="ＭＳ ゴシック" panose="020B0609070205080204" pitchFamily="49" charset="-128"/>
              </a:rPr>
              <a:t>による））</a:t>
            </a:r>
            <a:endParaRPr kumimoji="1"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C0D8F-E9D5-471D-AE19-F8E118098E9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92327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83882" rtl="0" eaLnBrk="1" fontAlgn="auto" latinLnBrk="0" hangingPunct="1">
              <a:lnSpc>
                <a:spcPct val="100000"/>
              </a:lnSpc>
              <a:spcBef>
                <a:spcPts val="0"/>
              </a:spcBef>
              <a:spcAft>
                <a:spcPts val="0"/>
              </a:spcAft>
              <a:buClrTx/>
              <a:buSzTx/>
              <a:buFontTx/>
              <a:buNone/>
              <a:tabLst/>
              <a:defRPr/>
            </a:pPr>
            <a:r>
              <a:rPr kumimoji="1" lang="en-US" altLang="ja-JP"/>
              <a:t>3</a:t>
            </a:r>
            <a:r>
              <a:rPr kumimoji="1" lang="ja-JP" altLang="en-US"/>
              <a:t>分（</a:t>
            </a:r>
            <a:r>
              <a:rPr kumimoji="1" lang="en-US" altLang="ja-JP"/>
              <a:t>30</a:t>
            </a:r>
            <a:r>
              <a:rPr kumimoji="1" lang="ja-JP" altLang="en-US"/>
              <a:t>分）経過</a:t>
            </a:r>
            <a:endParaRPr kumimoji="1" lang="en-US" altLang="ja-JP"/>
          </a:p>
          <a:p>
            <a:pPr defTabSz="983882">
              <a:defRPr/>
            </a:pP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地震や津波から自分を守るために、日頃からできることとして、何があると思いますか？</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今日学んだこと、自分で考えたことなど、色々意見を出してみてください。</a:t>
            </a:r>
            <a:endParaRPr kumimoji="1"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いろいろ意見が出ましたね。例をいくつか紹介します。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例えば寝ているときなどは強い揺れがきたら、とっさに動けません。</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倒れてきそうなものがあれば、倒れないようにするなど、揺れる前に考えて準備しておけば、揺れから命を守れます。　</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そして、津波からすぐに逃げられるように、避難場所を考えておいたり、訓練</a:t>
            </a:r>
            <a:r>
              <a:rPr lang="ja-JP" altLang="en-US">
                <a:latin typeface="ＭＳ ゴシック"/>
                <a:ea typeface="ＭＳ ゴシック"/>
              </a:rPr>
              <a:t>したり</a:t>
            </a:r>
            <a:r>
              <a:rPr kumimoji="1" lang="ja-JP" altLang="en-US">
                <a:latin typeface="ＭＳ ゴシック"/>
                <a:ea typeface="ＭＳ ゴシック"/>
              </a:rPr>
              <a:t>することが大切です。</a:t>
            </a:r>
            <a:endParaRPr kumimoji="1" lang="en-US" altLang="ja-JP">
              <a:latin typeface="ＭＳ ゴシック"/>
              <a:ea typeface="ＭＳ ゴシック"/>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この「訓練」の大切さを、次の動画で考えてもらいたいと思います。</a:t>
            </a:r>
            <a:endParaRPr kumimoji="1"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D782D-9396-43B3-96B3-8C8765582F13}"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65238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a:ln/>
        </p:spPr>
      </p:sp>
      <p:sp>
        <p:nvSpPr>
          <p:cNvPr id="327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83882" rtl="0" eaLnBrk="1" fontAlgn="auto" latinLnBrk="0" hangingPunct="1">
              <a:lnSpc>
                <a:spcPct val="100000"/>
              </a:lnSpc>
              <a:spcBef>
                <a:spcPts val="0"/>
              </a:spcBef>
              <a:spcAft>
                <a:spcPts val="0"/>
              </a:spcAft>
              <a:buClrTx/>
              <a:buSzTx/>
              <a:buFontTx/>
              <a:buNone/>
              <a:tabLst/>
              <a:defRPr/>
            </a:pPr>
            <a:r>
              <a:rPr kumimoji="1" lang="en-US" altLang="ja-JP"/>
              <a:t>7</a:t>
            </a:r>
            <a:r>
              <a:rPr kumimoji="1" lang="ja-JP" altLang="en-US"/>
              <a:t>分（</a:t>
            </a:r>
            <a:r>
              <a:rPr kumimoji="1" lang="en-US" altLang="ja-JP"/>
              <a:t>37</a:t>
            </a:r>
            <a:r>
              <a:rPr kumimoji="1" lang="ja-JP" altLang="en-US"/>
              <a:t>分）経過</a:t>
            </a:r>
            <a:endParaRPr kumimoji="1" lang="en-US" altLang="ja-JP"/>
          </a:p>
          <a:p>
            <a:pPr defTabSz="983882">
              <a:defRPr/>
            </a:pPr>
            <a:r>
              <a:rPr kumimoji="1" lang="ja-JP" altLang="en-US" sz="1200">
                <a:latin typeface="ＭＳ ゴシック" panose="020B0609070205080204" pitchFamily="49" charset="-128"/>
                <a:ea typeface="ＭＳ ゴシック" panose="020B0609070205080204" pitchFamily="49" charset="-128"/>
              </a:rPr>
              <a:t>　</a:t>
            </a:r>
            <a:endParaRPr kumimoji="1" lang="en-US" altLang="ja-JP" b="0">
              <a:latin typeface="ＭＳ ゴシック" panose="020B0609070205080204" pitchFamily="49" charset="-128"/>
              <a:ea typeface="ＭＳ ゴシック" panose="020B0609070205080204" pitchFamily="49" charset="-128"/>
            </a:endParaRPr>
          </a:p>
          <a:p>
            <a:r>
              <a:rPr lang="en-US" altLang="ja-JP" b="0">
                <a:latin typeface="ＭＳ ゴシック" panose="020B0609070205080204" pitchFamily="49" charset="-128"/>
                <a:ea typeface="ＭＳ ゴシック" panose="020B0609070205080204" pitchFamily="49" charset="-128"/>
              </a:rPr>
              <a:t>2011</a:t>
            </a:r>
            <a:r>
              <a:rPr lang="ja-JP" altLang="en-US" b="0">
                <a:latin typeface="ＭＳ ゴシック" panose="020B0609070205080204" pitchFamily="49" charset="-128"/>
                <a:ea typeface="ＭＳ ゴシック" panose="020B0609070205080204" pitchFamily="49" charset="-128"/>
              </a:rPr>
              <a:t>年、東日本大震災の津波によって、岩手県の釜石市では犠牲者が</a:t>
            </a:r>
            <a:r>
              <a:rPr lang="en-US" altLang="ja-JP" b="0">
                <a:latin typeface="ＭＳ ゴシック" panose="020B0609070205080204" pitchFamily="49" charset="-128"/>
                <a:ea typeface="ＭＳ ゴシック" panose="020B0609070205080204" pitchFamily="49" charset="-128"/>
              </a:rPr>
              <a:t>1000</a:t>
            </a:r>
            <a:r>
              <a:rPr lang="ja-JP" altLang="en-US" b="0">
                <a:latin typeface="ＭＳ ゴシック" panose="020B0609070205080204" pitchFamily="49" charset="-128"/>
                <a:ea typeface="ＭＳ ゴシック" panose="020B0609070205080204" pitchFamily="49" charset="-128"/>
              </a:rPr>
              <a:t>人を超えました。</a:t>
            </a:r>
            <a:endParaRPr lang="en-US" altLang="ja-JP" b="0">
              <a:latin typeface="ＭＳ ゴシック" panose="020B0609070205080204" pitchFamily="49" charset="-128"/>
              <a:ea typeface="ＭＳ ゴシック" panose="020B0609070205080204" pitchFamily="49" charset="-128"/>
            </a:endParaRPr>
          </a:p>
          <a:p>
            <a:r>
              <a:rPr lang="ja-JP" altLang="en-US" b="0">
                <a:latin typeface="ＭＳ ゴシック" panose="020B0609070205080204" pitchFamily="49" charset="-128"/>
                <a:ea typeface="ＭＳ ゴシック" panose="020B0609070205080204" pitchFamily="49" charset="-128"/>
              </a:rPr>
              <a:t>そんな中、釜石市の小中学生の多くが避難して無事でした。</a:t>
            </a:r>
            <a:endParaRPr lang="en-US" altLang="ja-JP" b="0">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どんなことが起こったのでしょうか？動画を見てみましょう。</a:t>
            </a:r>
            <a:endParaRPr lang="en-US" altLang="ja-JP">
              <a:latin typeface="ＭＳ ゴシック" panose="020B0609070205080204" pitchFamily="49" charset="-128"/>
              <a:ea typeface="ＭＳ ゴシック" panose="020B0609070205080204" pitchFamily="49" charset="-128"/>
            </a:endParaRPr>
          </a:p>
          <a:p>
            <a:r>
              <a:rPr kumimoji="1" lang="ja-JP" altLang="en-US">
                <a:latin typeface="+mn-ea"/>
                <a:ea typeface="+mn-ea"/>
              </a:rPr>
              <a:t>（☆画像クリック で動画開始）</a:t>
            </a:r>
            <a:endParaRPr kumimoji="1" lang="en-US" altLang="ja-JP">
              <a:latin typeface="+mn-ea"/>
              <a:ea typeface="+mn-ea"/>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中学校では、大きな揺れを感じた生徒が自分たちで走り出したそうです。</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それを見た小学生や、周りの方が、では自分たちも逃げようと思い、その結果多くの人が逃げて助かったのです。</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ではなぜ生徒たちが走り出したかというと、この地域では過去にも繰り返し津波に襲われていたため、避難訓練をとても真剣に行っていました。</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そして、東日本大震災が起こったときは、今が避難する時なのだと思って逃げました。</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多くの命が助かったのは、一生懸命訓練をしていたおかげなのですね。</a:t>
            </a:r>
            <a:endParaRPr lang="en-US" altLang="ja-JP">
              <a:latin typeface="ＭＳ ゴシック" panose="020B0609070205080204" pitchFamily="49" charset="-128"/>
              <a:ea typeface="ＭＳ ゴシック" panose="020B0609070205080204" pitchFamily="49" charset="-128"/>
            </a:endParaRPr>
          </a:p>
        </p:txBody>
      </p:sp>
      <p:sp>
        <p:nvSpPr>
          <p:cNvPr id="327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eaLnBrk="1" hangingPunct="1"/>
            <a:fld id="{73DCF554-167D-459B-84DC-0A7005B8F370}" type="slidenum">
              <a:rPr lang="ja-JP" altLang="en-US" sz="1200" b="0">
                <a:latin typeface="Arial" charset="0"/>
              </a:rPr>
              <a:pPr eaLnBrk="1" hangingPunct="1"/>
              <a:t>15</a:t>
            </a:fld>
            <a:endParaRPr lang="en-US" altLang="ja-JP" sz="1200" b="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 2"/>
          <p:cNvSpPr>
            <a:spLocks noGrp="1"/>
          </p:cNvSpPr>
          <p:nvPr>
            <p:ph type="body" idx="1"/>
          </p:nvPr>
        </p:nvSpPr>
        <p:spPr/>
        <p:txBody>
          <a:bodyPr/>
          <a:lstStyle/>
          <a:p>
            <a:r>
              <a:rPr kumimoji="1" lang="en-US" altLang="ja-JP"/>
              <a:t>3</a:t>
            </a:r>
            <a:r>
              <a:rPr kumimoji="1" lang="ja-JP" altLang="en-US"/>
              <a:t>分（</a:t>
            </a:r>
            <a:r>
              <a:rPr kumimoji="1" lang="en-US" altLang="ja-JP"/>
              <a:t>40</a:t>
            </a:r>
            <a:r>
              <a:rPr kumimoji="1" lang="ja-JP" altLang="en-US"/>
              <a:t>分）経過</a:t>
            </a:r>
            <a:endParaRPr kumimoji="1" lang="en-US" altLang="ja-JP"/>
          </a:p>
          <a:p>
            <a:pPr defTabSz="914253">
              <a:defRPr/>
            </a:pP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それでは最初の質問に答えてもらって今日の話のまとめをしましょう。</a:t>
            </a:r>
            <a:endParaRPr lang="en-US" altLang="ja-JP">
              <a:latin typeface="ＭＳ ゴシック" panose="020B0609070205080204" pitchFamily="49" charset="-128"/>
              <a:ea typeface="ＭＳ ゴシック" panose="020B0609070205080204" pitchFamily="49" charset="-128"/>
            </a:endParaRPr>
          </a:p>
          <a:p>
            <a:pPr eaLnBrk="1" hangingPunct="1">
              <a:buFontTx/>
              <a:buNone/>
            </a:pPr>
            <a:r>
              <a:rPr lang="ja-JP" altLang="en-US" sz="1200">
                <a:latin typeface="メイリオ" panose="020B0604030504040204" pitchFamily="50" charset="-128"/>
                <a:ea typeface="メイリオ" panose="020B0604030504040204" pitchFamily="50" charset="-128"/>
              </a:rPr>
              <a:t>地震や津波から命を守るためにどうしたらいい？</a:t>
            </a:r>
            <a:endParaRPr lang="en-US" altLang="ja-JP" sz="1200">
              <a:latin typeface="メイリオ" panose="020B0604030504040204" pitchFamily="50" charset="-128"/>
              <a:ea typeface="メイリオ" panose="020B0604030504040204" pitchFamily="50" charset="-128"/>
            </a:endParaRPr>
          </a:p>
          <a:p>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たくさん出ましたね。ありがとうございます。</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では、どうして避難訓練をするのでしょう？</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　</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練習していると、本番でもできるようになりますね。</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日本は大きな地震や津波が過去に何度も起こっていて、これは残念ですがこれからも起こります。</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日本に住む人にとっては誰でも、地震や津波は、他人事ではないのです。</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でも、その事実に向き合って、練習をしておくことで、命を守れます。</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みなさん、もし今、地震や津波が起こったらどうでしょう？ケガしないように行動できるかな？避難できるかな？</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訓練をする時は、真剣に取り組んで、命を守れるようにしましょうね。</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これでお話を終わります。</a:t>
            </a:r>
            <a:endParaRPr lang="en-US" altLang="ja-JP">
              <a:latin typeface="ＭＳ ゴシック" panose="020B0609070205080204" pitchFamily="49" charset="-128"/>
              <a:ea typeface="ＭＳ ゴシック" panose="020B0609070205080204" pitchFamily="49" charset="-128"/>
            </a:endParaRPr>
          </a:p>
        </p:txBody>
      </p:sp>
      <p:sp>
        <p:nvSpPr>
          <p:cNvPr id="471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830" indent="-285704" eaLnBrk="0" hangingPunct="0">
              <a:spcBef>
                <a:spcPct val="30000"/>
              </a:spcBef>
              <a:defRPr kumimoji="1" sz="1200">
                <a:solidFill>
                  <a:schemeClr val="tx1"/>
                </a:solidFill>
                <a:latin typeface="Calibri" pitchFamily="34" charset="0"/>
                <a:ea typeface="ＭＳ Ｐゴシック" charset="-128"/>
              </a:defRPr>
            </a:lvl2pPr>
            <a:lvl3pPr marL="1142816" indent="-228563" eaLnBrk="0" hangingPunct="0">
              <a:spcBef>
                <a:spcPct val="30000"/>
              </a:spcBef>
              <a:defRPr kumimoji="1" sz="1200">
                <a:solidFill>
                  <a:schemeClr val="tx1"/>
                </a:solidFill>
                <a:latin typeface="Calibri" pitchFamily="34" charset="0"/>
                <a:ea typeface="ＭＳ Ｐゴシック" charset="-128"/>
              </a:defRPr>
            </a:lvl3pPr>
            <a:lvl4pPr marL="1599942" indent="-228563" eaLnBrk="0" hangingPunct="0">
              <a:spcBef>
                <a:spcPct val="30000"/>
              </a:spcBef>
              <a:defRPr kumimoji="1" sz="1200">
                <a:solidFill>
                  <a:schemeClr val="tx1"/>
                </a:solidFill>
                <a:latin typeface="Calibri" pitchFamily="34" charset="0"/>
                <a:ea typeface="ＭＳ Ｐゴシック" charset="-128"/>
              </a:defRPr>
            </a:lvl4pPr>
            <a:lvl5pPr marL="2057069" indent="-228563" eaLnBrk="0" hangingPunct="0">
              <a:spcBef>
                <a:spcPct val="30000"/>
              </a:spcBef>
              <a:defRPr kumimoji="1" sz="1200">
                <a:solidFill>
                  <a:schemeClr val="tx1"/>
                </a:solidFill>
                <a:latin typeface="Calibri" pitchFamily="34" charset="0"/>
                <a:ea typeface="ＭＳ Ｐゴシック" charset="-128"/>
              </a:defRPr>
            </a:lvl5pPr>
            <a:lvl6pPr marL="251419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321"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8447"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557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CD5D7F-D608-473F-95C2-D5D652B9DE83}" type="slidenum">
              <a:rPr kumimoji="1" lang="ja-JP" altLang="en-US" sz="1200" b="0" i="0" u="none" strike="noStrike" kern="1200" cap="none" spc="0" normalizeH="0" baseline="0" noProof="0" smtClean="0">
                <a:ln>
                  <a:noFill/>
                </a:ln>
                <a:solidFill>
                  <a:prstClr val="black"/>
                </a:solidFill>
                <a:effectLst/>
                <a:uLnTx/>
                <a:uFillTx/>
                <a:latin typeface="Calibri"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p:txBody>
      </p:sp>
    </p:spTree>
    <p:extLst>
      <p:ext uri="{BB962C8B-B14F-4D97-AF65-F5344CB8AC3E}">
        <p14:creationId xmlns:p14="http://schemas.microsoft.com/office/powerpoint/2010/main" val="1019351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BBD782D-9396-43B3-96B3-8C8765582F13}"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78525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830" indent="-285704" eaLnBrk="0" hangingPunct="0">
              <a:spcBef>
                <a:spcPct val="30000"/>
              </a:spcBef>
              <a:defRPr kumimoji="1" sz="1200">
                <a:solidFill>
                  <a:schemeClr val="tx1"/>
                </a:solidFill>
                <a:latin typeface="Calibri" pitchFamily="34" charset="0"/>
                <a:ea typeface="ＭＳ Ｐゴシック" charset="-128"/>
              </a:defRPr>
            </a:lvl2pPr>
            <a:lvl3pPr marL="1142816" indent="-228563" eaLnBrk="0" hangingPunct="0">
              <a:spcBef>
                <a:spcPct val="30000"/>
              </a:spcBef>
              <a:defRPr kumimoji="1" sz="1200">
                <a:solidFill>
                  <a:schemeClr val="tx1"/>
                </a:solidFill>
                <a:latin typeface="Calibri" pitchFamily="34" charset="0"/>
                <a:ea typeface="ＭＳ Ｐゴシック" charset="-128"/>
              </a:defRPr>
            </a:lvl3pPr>
            <a:lvl4pPr marL="1599942" indent="-228563" eaLnBrk="0" hangingPunct="0">
              <a:spcBef>
                <a:spcPct val="30000"/>
              </a:spcBef>
              <a:defRPr kumimoji="1" sz="1200">
                <a:solidFill>
                  <a:schemeClr val="tx1"/>
                </a:solidFill>
                <a:latin typeface="Calibri" pitchFamily="34" charset="0"/>
                <a:ea typeface="ＭＳ Ｐゴシック" charset="-128"/>
              </a:defRPr>
            </a:lvl4pPr>
            <a:lvl5pPr marL="2057069" indent="-228563" eaLnBrk="0" hangingPunct="0">
              <a:spcBef>
                <a:spcPct val="30000"/>
              </a:spcBef>
              <a:defRPr kumimoji="1" sz="1200">
                <a:solidFill>
                  <a:schemeClr val="tx1"/>
                </a:solidFill>
                <a:latin typeface="Calibri" pitchFamily="34" charset="0"/>
                <a:ea typeface="ＭＳ Ｐゴシック" charset="-128"/>
              </a:defRPr>
            </a:lvl5pPr>
            <a:lvl6pPr marL="251419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321"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8447"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557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6F0356-E430-45EC-A761-FE714DDB7A45}" type="slidenum">
              <a:rPr kumimoji="1" lang="en-US" altLang="ja-JP" sz="1200" b="0" i="0" u="none" strike="noStrike" kern="1200" cap="none" spc="0" normalizeH="0" baseline="0" noProof="0" smtClean="0">
                <a:ln>
                  <a:noFill/>
                </a:ln>
                <a:solidFill>
                  <a:prstClr val="black"/>
                </a:solidFill>
                <a:effectLst/>
                <a:uLnTx/>
                <a:uFillTx/>
                <a:latin typeface="Calibri"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p:txBody>
      </p:sp>
      <p:sp>
        <p:nvSpPr>
          <p:cNvPr id="45059" name="Rectangle 2"/>
          <p:cNvSpPr>
            <a:spLocks noGrp="1" noRot="1" noChangeAspect="1" noChangeArrowheads="1" noTextEdit="1"/>
          </p:cNvSpPr>
          <p:nvPr>
            <p:ph type="sldImg"/>
          </p:nvPr>
        </p:nvSpPr>
        <p:spPr bwMode="auto">
          <a:xfrm>
            <a:off x="904875" y="739775"/>
            <a:ext cx="4935538"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p:txBody>
          <a:bodyPr/>
          <a:lstStyle/>
          <a:p>
            <a:r>
              <a:rPr kumimoji="1" lang="en-US" altLang="ja-JP"/>
              <a:t>1</a:t>
            </a:r>
            <a:r>
              <a:rPr kumimoji="1" lang="ja-JP" altLang="en-US"/>
              <a:t>分（</a:t>
            </a:r>
            <a:r>
              <a:rPr kumimoji="1" lang="en-US" altLang="ja-JP"/>
              <a:t>1</a:t>
            </a:r>
            <a:r>
              <a:rPr kumimoji="1" lang="ja-JP" altLang="en-US"/>
              <a:t>分）経過</a:t>
            </a:r>
            <a:endParaRPr kumimoji="1" lang="en-US" altLang="ja-JP"/>
          </a:p>
          <a:p>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今日、先生の話を聞くときに、２つのことに気をつけながら聞いてください。</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a:lnSpc>
                <a:spcPct val="150000"/>
              </a:lnSpc>
              <a:defRPr/>
            </a:pPr>
            <a:r>
              <a:rPr lang="ja-JP" altLang="en-US">
                <a:latin typeface="ＭＳ ゴシック" panose="020B0609070205080204" pitchFamily="49" charset="-128"/>
                <a:ea typeface="ＭＳ ゴシック" panose="020B0609070205080204" pitchFamily="49" charset="-128"/>
              </a:rPr>
              <a:t>１つ目：地震や津波から</a:t>
            </a:r>
            <a:r>
              <a:rPr lang="ja-JP" altLang="en-US" sz="1200" kern="0">
                <a:solidFill>
                  <a:prstClr val="black"/>
                </a:solidFill>
                <a:latin typeface="メイリオ" panose="020B0604030504040204" pitchFamily="50" charset="-128"/>
                <a:ea typeface="メイリオ" panose="020B0604030504040204" pitchFamily="50" charset="-128"/>
              </a:rPr>
              <a:t>命を守るためにどうしたら いいのかな？</a:t>
            </a:r>
            <a:endParaRPr lang="en-US" altLang="ja-JP" sz="1200" kern="0">
              <a:solidFill>
                <a:prstClr val="black"/>
              </a:solidFill>
              <a:latin typeface="メイリオ" panose="020B0604030504040204" pitchFamily="50" charset="-128"/>
              <a:ea typeface="メイリオ" panose="020B0604030504040204" pitchFamily="50" charset="-128"/>
            </a:endParaRPr>
          </a:p>
          <a:p>
            <a:pPr defTabSz="914253">
              <a:defRPr/>
            </a:pPr>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２つ目：どうして避難訓練をするのかな？学校では避難訓練がありますね。</a:t>
            </a:r>
            <a:endParaRPr lang="en-US" altLang="ja-JP">
              <a:latin typeface="ＭＳ ゴシック" panose="020B0609070205080204" pitchFamily="49" charset="-128"/>
              <a:ea typeface="ＭＳ ゴシック" panose="020B0609070205080204" pitchFamily="49" charset="-128"/>
            </a:endParaRPr>
          </a:p>
          <a:p>
            <a:r>
              <a:rPr lang="ja-JP" altLang="ja-JP">
                <a:latin typeface="ＭＳ ゴシック" panose="020B0609070205080204" pitchFamily="49" charset="-128"/>
                <a:ea typeface="ＭＳ ゴシック" panose="020B0609070205080204" pitchFamily="49" charset="-128"/>
              </a:rPr>
              <a:t>みなさん、訓練好きですか？</a:t>
            </a:r>
            <a:r>
              <a:rPr lang="ja-JP" altLang="en-US">
                <a:latin typeface="ＭＳ ゴシック" panose="020B0609070205080204" pitchFamily="49" charset="-128"/>
                <a:ea typeface="ＭＳ ゴシック" panose="020B0609070205080204" pitchFamily="49" charset="-128"/>
              </a:rPr>
              <a:t>怖い</a:t>
            </a:r>
            <a:r>
              <a:rPr lang="ja-JP" altLang="ja-JP">
                <a:latin typeface="ＭＳ ゴシック" panose="020B0609070205080204" pitchFamily="49" charset="-128"/>
                <a:ea typeface="ＭＳ ゴシック" panose="020B0609070205080204" pitchFamily="49" charset="-128"/>
              </a:rPr>
              <a:t>ですか？</a:t>
            </a:r>
            <a:r>
              <a:rPr lang="ja-JP" altLang="en-US">
                <a:latin typeface="ＭＳ ゴシック" panose="020B0609070205080204" pitchFamily="49" charset="-128"/>
                <a:ea typeface="ＭＳ ゴシック" panose="020B0609070205080204" pitchFamily="49" charset="-128"/>
              </a:rPr>
              <a:t>面倒</a:t>
            </a:r>
            <a:r>
              <a:rPr lang="ja-JP" altLang="ja-JP">
                <a:latin typeface="ＭＳ ゴシック" panose="020B0609070205080204" pitchFamily="49" charset="-128"/>
                <a:ea typeface="ＭＳ ゴシック" panose="020B0609070205080204" pitchFamily="49" charset="-128"/>
              </a:rPr>
              <a:t>ですか？</a:t>
            </a:r>
          </a:p>
          <a:p>
            <a:r>
              <a:rPr lang="ja-JP" altLang="en-US">
                <a:latin typeface="ＭＳ ゴシック" panose="020B0609070205080204" pitchFamily="49" charset="-128"/>
                <a:ea typeface="ＭＳ ゴシック" panose="020B0609070205080204" pitchFamily="49" charset="-128"/>
              </a:rPr>
              <a:t>どうして訓練するのでしょう。このお話の最後に同じ質問をしますね。</a:t>
            </a:r>
            <a:endParaRPr lang="en-US" altLang="ja-JP">
              <a:latin typeface="ＭＳ ゴシック" panose="020B0609070205080204" pitchFamily="49" charset="-128"/>
              <a:ea typeface="ＭＳ ゴシック" panose="020B0609070205080204" pitchFamily="49" charset="-128"/>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今日はちょっと難しいお話もあるかもしれないけど、最後にこの</a:t>
            </a:r>
            <a:r>
              <a:rPr lang="en-US" altLang="ja-JP">
                <a:latin typeface="ＭＳ ゴシック" panose="020B0609070205080204" pitchFamily="49" charset="-128"/>
                <a:ea typeface="ＭＳ ゴシック" panose="020B0609070205080204" pitchFamily="49" charset="-128"/>
              </a:rPr>
              <a:t>2</a:t>
            </a:r>
            <a:r>
              <a:rPr lang="ja-JP" altLang="en-US" err="1">
                <a:latin typeface="ＭＳ ゴシック" panose="020B0609070205080204" pitchFamily="49" charset="-128"/>
                <a:ea typeface="ＭＳ ゴシック" panose="020B0609070205080204" pitchFamily="49" charset="-128"/>
              </a:rPr>
              <a:t>つの</a:t>
            </a:r>
            <a:r>
              <a:rPr lang="ja-JP" altLang="en-US">
                <a:latin typeface="ＭＳ ゴシック" panose="020B0609070205080204" pitchFamily="49" charset="-128"/>
                <a:ea typeface="ＭＳ ゴシック" panose="020B0609070205080204" pitchFamily="49" charset="-128"/>
              </a:rPr>
              <a:t>答えをわかっていれば</a:t>
            </a:r>
            <a:r>
              <a:rPr lang="en-US" altLang="ja-JP">
                <a:latin typeface="ＭＳ ゴシック" panose="020B0609070205080204" pitchFamily="49" charset="-128"/>
                <a:ea typeface="ＭＳ ゴシック" panose="020B0609070205080204" pitchFamily="49" charset="-128"/>
              </a:rPr>
              <a:t>100</a:t>
            </a:r>
            <a:r>
              <a:rPr lang="ja-JP" altLang="en-US">
                <a:latin typeface="ＭＳ ゴシック" panose="020B0609070205080204" pitchFamily="49" charset="-128"/>
                <a:ea typeface="ＭＳ ゴシック" panose="020B0609070205080204" pitchFamily="49" charset="-128"/>
              </a:rPr>
              <a:t>点満点です。</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では始めます。まず、地震によってどんなことが起こるか、写真を見てみましょう。</a:t>
            </a:r>
            <a:endParaRPr lang="en-US" altLang="ja-JP">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78468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ea typeface="ＭＳ Ｐゴシック"/>
              </a:rPr>
              <a:t>3</a:t>
            </a:r>
            <a:r>
              <a:rPr kumimoji="1" lang="ja-JP" altLang="en-US">
                <a:ea typeface="ＭＳ Ｐゴシック"/>
              </a:rPr>
              <a:t>分（</a:t>
            </a:r>
            <a:r>
              <a:rPr kumimoji="1" lang="en-US" altLang="ja-JP">
                <a:ea typeface="ＭＳ Ｐゴシック"/>
              </a:rPr>
              <a:t>4</a:t>
            </a:r>
            <a:r>
              <a:rPr kumimoji="1" lang="ja-JP" altLang="en-US">
                <a:ea typeface="ＭＳ Ｐゴシック"/>
              </a:rPr>
              <a:t>分）経過</a:t>
            </a:r>
            <a:endParaRPr kumimoji="1" lang="en-US" altLang="ja-JP">
              <a:ea typeface="ＭＳ Ｐゴシック"/>
            </a:endParaRPr>
          </a:p>
          <a:p>
            <a:pPr marL="0" marR="0" lvl="0" indent="0" algn="l" defTabSz="947981" rtl="0" eaLnBrk="1" fontAlgn="auto" latinLnBrk="0" hangingPunct="1">
              <a:lnSpc>
                <a:spcPct val="100000"/>
              </a:lnSpc>
              <a:spcBef>
                <a:spcPts val="0"/>
              </a:spcBef>
              <a:spcAft>
                <a:spcPts val="0"/>
              </a:spcAft>
              <a:buClrTx/>
              <a:buSzTx/>
              <a:buFontTx/>
              <a:buNone/>
              <a:tabLst/>
              <a:defRPr/>
            </a:pPr>
            <a:endParaRPr lang="en-US" altLang="ja-JP" sz="1200">
              <a:latin typeface="ＭＳ ゴシック" panose="020B0609070205080204" pitchFamily="49" charset="-128"/>
              <a:ea typeface="ＭＳ ゴシック" panose="020B0609070205080204" pitchFamily="49" charset="-128"/>
            </a:endParaRPr>
          </a:p>
          <a:p>
            <a:pPr marL="0" marR="0" lvl="0" indent="0" algn="l" defTabSz="947981"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写真を見てください。これは、大きな地震が起こった後の写真です。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街はどうなっていますか？</a:t>
            </a:r>
            <a:endParaRPr kumimoji="1"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（自由に答えてもらえばよい。）</a:t>
            </a:r>
            <a:endParaRPr lang="en-US" altLang="ja-JP">
              <a:latin typeface="ＭＳ ゴシック" panose="020B0609070205080204" pitchFamily="49" charset="-128"/>
              <a:ea typeface="ＭＳ ゴシック" panose="020B0609070205080204" pitchFamily="49" charset="-128"/>
            </a:endParaRPr>
          </a:p>
          <a:p>
            <a:pPr defTabSz="948429">
              <a:defRPr/>
            </a:pP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実は、この地震は、ここからそう遠くないところで過去に起こったものです。</a:t>
            </a:r>
            <a:endParaRPr kumimoji="1" lang="en-US" altLang="ja-JP">
              <a:latin typeface="ＭＳ ゴシック" panose="020B0609070205080204" pitchFamily="49" charset="-128"/>
              <a:ea typeface="ＭＳ ゴシック" panose="020B0609070205080204" pitchFamily="49" charset="-128"/>
            </a:endParaRPr>
          </a:p>
          <a:p>
            <a:r>
              <a:rPr kumimoji="1" lang="en-US" altLang="ja-JP">
                <a:latin typeface="ＭＳ ゴシック" panose="020B0609070205080204" pitchFamily="49" charset="-128"/>
                <a:ea typeface="ＭＳ ゴシック" panose="020B0609070205080204" pitchFamily="49" charset="-128"/>
              </a:rPr>
              <a:t>1995</a:t>
            </a:r>
            <a:r>
              <a:rPr kumimoji="1" lang="ja-JP" altLang="en-US">
                <a:latin typeface="ＭＳ ゴシック" panose="020B0609070205080204" pitchFamily="49" charset="-128"/>
                <a:ea typeface="ＭＳ ゴシック" panose="020B0609070205080204" pitchFamily="49" charset="-128"/>
              </a:rPr>
              <a:t>年の１月の朝</a:t>
            </a:r>
            <a:r>
              <a:rPr kumimoji="1" lang="en-US" altLang="ja-JP">
                <a:latin typeface="ＭＳ ゴシック" panose="020B0609070205080204" pitchFamily="49" charset="-128"/>
                <a:ea typeface="ＭＳ ゴシック" panose="020B0609070205080204" pitchFamily="49" charset="-128"/>
              </a:rPr>
              <a:t>5</a:t>
            </a:r>
            <a:r>
              <a:rPr kumimoji="1" lang="ja-JP" altLang="en-US">
                <a:latin typeface="ＭＳ ゴシック" panose="020B0609070205080204" pitchFamily="49" charset="-128"/>
                <a:ea typeface="ＭＳ ゴシック" panose="020B0609070205080204" pitchFamily="49" charset="-128"/>
              </a:rPr>
              <a:t>時</a:t>
            </a:r>
            <a:r>
              <a:rPr kumimoji="1" lang="en-US" altLang="ja-JP">
                <a:latin typeface="ＭＳ ゴシック" panose="020B0609070205080204" pitchFamily="49" charset="-128"/>
                <a:ea typeface="ＭＳ ゴシック" panose="020B0609070205080204" pitchFamily="49" charset="-128"/>
              </a:rPr>
              <a:t>46</a:t>
            </a:r>
            <a:r>
              <a:rPr kumimoji="1" lang="ja-JP" altLang="en-US">
                <a:latin typeface="ＭＳ ゴシック" panose="020B0609070205080204" pitchFamily="49" charset="-128"/>
                <a:ea typeface="ＭＳ ゴシック" panose="020B0609070205080204" pitchFamily="49" charset="-128"/>
              </a:rPr>
              <a:t>分に兵庫県の南部で大きな地震が発生し、関西でとてつもない被害をもたらしました。</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48429">
              <a:lnSpc>
                <a:spcPct val="100000"/>
              </a:lnSpc>
              <a:spcBef>
                <a:spcPts val="0"/>
              </a:spcBef>
              <a:spcAft>
                <a:spcPts val="0"/>
              </a:spcAft>
              <a:buNone/>
              <a:tabLst/>
              <a:defRPr/>
            </a:pPr>
            <a:r>
              <a:rPr lang="ja-JP"/>
              <a:t>こ</a:t>
            </a:r>
            <a:r>
              <a:rPr kumimoji="1" lang="ja-JP"/>
              <a:t>の</a:t>
            </a:r>
            <a:r>
              <a:rPr lang="ja-JP"/>
              <a:t>災</a:t>
            </a:r>
            <a:r>
              <a:rPr kumimoji="1" lang="ja-JP"/>
              <a:t>害</a:t>
            </a:r>
            <a:r>
              <a:rPr lang="ja-JP"/>
              <a:t>を</a:t>
            </a:r>
            <a:r>
              <a:rPr kumimoji="1" lang="ja-JP"/>
              <a:t>阪神・淡路大震災と</a:t>
            </a:r>
            <a:r>
              <a:rPr lang="ja-JP"/>
              <a:t>いい</a:t>
            </a:r>
            <a:r>
              <a:rPr kumimoji="1" lang="ja-JP"/>
              <a:t>ます。</a:t>
            </a:r>
            <a:r>
              <a:rPr kumimoji="1" lang="ja-JP" altLang="en-US">
                <a:latin typeface="ＭＳ ゴシック"/>
                <a:ea typeface="ＭＳ ゴシック"/>
              </a:rPr>
              <a:t>この写真は、地震が起こった後に神戸で撮影された写真です。</a:t>
            </a:r>
            <a:endParaRPr lang="en-US" altLang="ja-JP">
              <a:latin typeface="ＭＳ ゴシック"/>
              <a:ea typeface="ＭＳ ゴシック"/>
            </a:endParaRPr>
          </a:p>
          <a:p>
            <a:pPr defTabSz="948429">
              <a:defRPr/>
            </a:pPr>
            <a:r>
              <a:rPr kumimoji="1" lang="ja-JP" altLang="en-US">
                <a:latin typeface="ＭＳ ゴシック" panose="020B0609070205080204" pitchFamily="49" charset="-128"/>
                <a:ea typeface="ＭＳ ゴシック" panose="020B0609070205080204" pitchFamily="49" charset="-128"/>
              </a:rPr>
              <a:t>このあたりは、「震度７」でした。</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震度というのは「ここの場所でこのくらい強く揺れましたよ」というものですね。</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a:ea typeface="ＭＳ ゴシック"/>
              </a:rPr>
              <a:t>震度は</a:t>
            </a:r>
            <a:r>
              <a:rPr lang="ja-JP" altLang="en-US">
                <a:latin typeface="ＭＳ ゴシック"/>
                <a:ea typeface="ＭＳ ゴシック"/>
              </a:rPr>
              <a:t>７</a:t>
            </a:r>
            <a:r>
              <a:rPr kumimoji="1" lang="ja-JP" altLang="en-US">
                <a:latin typeface="ＭＳ ゴシック"/>
                <a:ea typeface="ＭＳ ゴシック"/>
              </a:rPr>
              <a:t>が最大なので、一番大きい値です。</a:t>
            </a:r>
            <a:endParaRPr kumimoji="1" lang="en-US" altLang="ja-JP">
              <a:latin typeface="ＭＳ ゴシック"/>
              <a:ea typeface="ＭＳ ゴシック"/>
            </a:endParaRPr>
          </a:p>
          <a:p>
            <a:pPr defTabSz="948429">
              <a:defRPr/>
            </a:pP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また地震が起こったのは</a:t>
            </a:r>
            <a:r>
              <a:rPr kumimoji="1" lang="en-US" altLang="ja-JP">
                <a:latin typeface="ＭＳ ゴシック" panose="020B0609070205080204" pitchFamily="49" charset="-128"/>
                <a:ea typeface="ＭＳ ゴシック" panose="020B0609070205080204" pitchFamily="49" charset="-128"/>
              </a:rPr>
              <a:t>1/17</a:t>
            </a:r>
            <a:r>
              <a:rPr kumimoji="1" lang="ja-JP" altLang="en-US">
                <a:latin typeface="ＭＳ ゴシック" panose="020B0609070205080204" pitchFamily="49" charset="-128"/>
                <a:ea typeface="ＭＳ ゴシック" panose="020B0609070205080204" pitchFamily="49" charset="-128"/>
              </a:rPr>
              <a:t>ですが、写真には小さく１</a:t>
            </a:r>
            <a:r>
              <a:rPr kumimoji="1" lang="en-US" altLang="ja-JP">
                <a:latin typeface="ＭＳ ゴシック" panose="020B0609070205080204" pitchFamily="49" charset="-128"/>
                <a:ea typeface="ＭＳ ゴシック" panose="020B0609070205080204" pitchFamily="49" charset="-128"/>
              </a:rPr>
              <a:t>/24</a:t>
            </a:r>
            <a:r>
              <a:rPr kumimoji="1" lang="ja-JP" altLang="en-US">
                <a:latin typeface="ＭＳ ゴシック" panose="020B0609070205080204" pitchFamily="49" charset="-128"/>
                <a:ea typeface="ＭＳ ゴシック" panose="020B0609070205080204" pitchFamily="49" charset="-128"/>
              </a:rPr>
              <a:t>と日付が書いてあります。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つまり、地震が起こってから１週間後の写真なのです。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左上の写真では、落ちた橋をクレーン車で引っ張り上げています。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地震が起こってから１週間くらいで、やっと危ない場所を整え始めることができたのですね。</a:t>
            </a:r>
            <a:endParaRPr kumimoji="1" lang="en-US" altLang="ja-JP">
              <a:latin typeface="ＭＳ ゴシック" panose="020B0609070205080204" pitchFamily="49" charset="-128"/>
              <a:ea typeface="ＭＳ ゴシック" panose="020B0609070205080204" pitchFamily="49" charset="-128"/>
            </a:endParaRPr>
          </a:p>
          <a:p>
            <a:pPr defTabSz="948429">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48429"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この写真のような状態から、現在のきれいな神戸の街を再び作るには、たくさんの人の労力と時間がかかりました。</a:t>
            </a:r>
            <a:endParaRPr kumimoji="1" lang="en-US" altLang="ja-JP">
              <a:latin typeface="ＭＳ ゴシック" panose="020B0609070205080204" pitchFamily="49" charset="-128"/>
              <a:ea typeface="ＭＳ ゴシック" panose="020B0609070205080204" pitchFamily="49" charset="-128"/>
            </a:endParaRPr>
          </a:p>
          <a:p>
            <a:pPr defTabSz="948429">
              <a:defRPr/>
            </a:pPr>
            <a:endParaRPr kumimoji="1"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C8D06B-BB38-41B1-B600-852588E74BEE}"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37443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1</a:t>
            </a:r>
            <a:r>
              <a:rPr kumimoji="1" lang="ja-JP" altLang="en-US"/>
              <a:t>分（</a:t>
            </a:r>
            <a:r>
              <a:rPr kumimoji="1" lang="en-US" altLang="ja-JP"/>
              <a:t>5</a:t>
            </a:r>
            <a:r>
              <a:rPr kumimoji="1" lang="ja-JP" altLang="en-US"/>
              <a:t>分）経過</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こちらは、同じ地震での大阪で撮影された写真です。</a:t>
            </a:r>
            <a:r>
              <a:rPr kumimoji="1" lang="ja-JP" altLang="en-US">
                <a:latin typeface="ＭＳ ゴシック" panose="020B0609070205080204" pitchFamily="49" charset="-128"/>
                <a:ea typeface="ＭＳ ゴシック" panose="020B0609070205080204" pitchFamily="49" charset="-128"/>
              </a:rPr>
              <a:t>皆さんが住むここ大阪府でも、大きな被害があったことが分かると思います。</a:t>
            </a:r>
            <a:endParaRPr kumimoji="1" lang="ja-JP" altLang="en-US"/>
          </a:p>
          <a:p>
            <a:endParaRPr kumimoji="1" lang="ja-JP" altLang="en-US"/>
          </a:p>
          <a:p>
            <a:r>
              <a:rPr kumimoji="1" lang="ja-JP" altLang="en-US"/>
              <a:t>この地震では、</a:t>
            </a:r>
            <a:r>
              <a:rPr kumimoji="1" lang="en-US" altLang="ja-JP"/>
              <a:t>6434</a:t>
            </a:r>
            <a:r>
              <a:rPr kumimoji="1" lang="ja-JP" altLang="en-US"/>
              <a:t>人</a:t>
            </a:r>
            <a:r>
              <a:rPr kumimoji="1" lang="ja-JP" altLang="en-US">
                <a:latin typeface="ＭＳ ゴシック" panose="020B0609070205080204" pitchFamily="49" charset="-128"/>
                <a:ea typeface="ＭＳ ゴシック" panose="020B0609070205080204" pitchFamily="49" charset="-128"/>
              </a:rPr>
              <a:t>（内、大阪府は</a:t>
            </a:r>
            <a:r>
              <a:rPr kumimoji="1" lang="en-US" altLang="ja-JP">
                <a:latin typeface="ＭＳ ゴシック" panose="020B0609070205080204" pitchFamily="49" charset="-128"/>
                <a:ea typeface="ＭＳ ゴシック" panose="020B0609070205080204" pitchFamily="49" charset="-128"/>
              </a:rPr>
              <a:t>31</a:t>
            </a:r>
            <a:r>
              <a:rPr kumimoji="1" lang="ja-JP" altLang="en-US">
                <a:latin typeface="ＭＳ ゴシック" panose="020B0609070205080204" pitchFamily="49" charset="-128"/>
                <a:ea typeface="ＭＳ ゴシック" panose="020B0609070205080204" pitchFamily="49" charset="-128"/>
              </a:rPr>
              <a:t>人）</a:t>
            </a:r>
            <a:r>
              <a:rPr kumimoji="1" lang="ja-JP" altLang="en-US"/>
              <a:t>も亡くなってしまいました。そのほとんどが、家や家具など、何かに押しつぶされたことが原因でした。</a:t>
            </a:r>
          </a:p>
          <a:p>
            <a:r>
              <a:rPr kumimoji="1" lang="ja-JP" altLang="en-US"/>
              <a:t>こういった、地震での悲しい経験をもとに、最近の家は地震の揺れに強い家が多くなっています。</a:t>
            </a:r>
          </a:p>
          <a:p>
            <a:r>
              <a:rPr kumimoji="1" lang="ja-JP" altLang="en-US"/>
              <a:t>学校の校舎もとても強いです。</a:t>
            </a:r>
          </a:p>
          <a:p>
            <a:r>
              <a:rPr kumimoji="1" lang="ja-JP" altLang="en-US"/>
              <a:t>しかし、たとえ地震に強い家でも、物が倒れてきたり落ちてきたりする可能性は、十分にありますよね。</a:t>
            </a:r>
          </a:p>
          <a:p>
            <a:endParaRPr kumimoji="1" lang="ja-JP" altLang="en-US"/>
          </a:p>
          <a:p>
            <a:r>
              <a:rPr kumimoji="1" lang="ja-JP" altLang="en-US">
                <a:ea typeface="ＭＳ Ｐゴシック"/>
              </a:rPr>
              <a:t>（先生方も写真の感想や体験を話していただければと思います。この地震を体験した方はその話も交えてください。）</a:t>
            </a:r>
            <a:endParaRPr kumimoji="1" lang="en-US" altLang="ja-JP">
              <a:latin typeface="ＭＳ Ｐゴシック"/>
              <a:ea typeface="ＭＳ Ｐゴシック"/>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C8D06B-BB38-41B1-B600-852588E74BEE}"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767697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8</a:t>
            </a:r>
            <a:r>
              <a:rPr kumimoji="1" lang="ja-JP" altLang="en-US"/>
              <a:t>分）経過</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では、ここでクイズです。みなさんは、今、自分の家の中にいるとします。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a:ea typeface="ＭＳ ゴシック"/>
              </a:rPr>
              <a:t>こんな時、強い揺れを感じたり、緊急地震速報を聞いた</a:t>
            </a:r>
            <a:r>
              <a:rPr lang="ja-JP" altLang="en-US">
                <a:latin typeface="ＭＳ ゴシック"/>
                <a:ea typeface="ＭＳ ゴシック"/>
              </a:rPr>
              <a:t>りした</a:t>
            </a:r>
            <a:r>
              <a:rPr kumimoji="1" lang="ja-JP" altLang="en-US">
                <a:latin typeface="ＭＳ ゴシック"/>
                <a:ea typeface="ＭＳ ゴシック"/>
              </a:rPr>
              <a:t>ら、どうしたらいいですか？</a:t>
            </a:r>
            <a:endParaRPr kumimoji="1" lang="en-US" altLang="ja-JP">
              <a:latin typeface="ＭＳ ゴシック"/>
              <a:ea typeface="ＭＳ ゴシック"/>
            </a:endParaRPr>
          </a:p>
          <a:p>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倒れたり飛んできた</a:t>
            </a:r>
            <a:r>
              <a:rPr lang="ja-JP" altLang="en-US">
                <a:latin typeface="ＭＳ ゴシック"/>
                <a:ea typeface="ＭＳ ゴシック"/>
              </a:rPr>
              <a:t>りした</a:t>
            </a:r>
            <a:r>
              <a:rPr kumimoji="1" lang="ja-JP" altLang="en-US">
                <a:latin typeface="ＭＳ ゴシック"/>
                <a:ea typeface="ＭＳ ゴシック"/>
              </a:rPr>
              <a:t>ら危なそうな物から離れます。</a:t>
            </a:r>
            <a:endParaRPr kumimoji="1" lang="en-US" altLang="ja-JP">
              <a:latin typeface="ＭＳ ゴシック"/>
              <a:ea typeface="ＭＳ ゴシック"/>
            </a:endParaRPr>
          </a:p>
          <a:p>
            <a:pPr marL="0" marR="0" lvl="0" indent="0" algn="l" defTabSz="875580" rtl="0" eaLnBrk="1" fontAlgn="auto" latinLnBrk="0" hangingPunct="1">
              <a:lnSpc>
                <a:spcPct val="100000"/>
              </a:lnSpc>
              <a:spcBef>
                <a:spcPts val="0"/>
              </a:spcBef>
              <a:spcAft>
                <a:spcPts val="0"/>
              </a:spcAft>
              <a:buClrTx/>
              <a:buSzTx/>
              <a:buFontTx/>
              <a:buNone/>
              <a:tabLst/>
              <a:defRPr/>
            </a:pPr>
            <a:r>
              <a:rPr lang="ja-JP" altLang="en-US">
                <a:latin typeface="ＭＳ ゴシック"/>
                <a:ea typeface="ＭＳ ゴシック"/>
              </a:rPr>
              <a:t>頑丈な机があればその下に隠れ、机が動かないように机の脚をしっかり持って、頭と体を守りましょう。机の脚が</a:t>
            </a:r>
            <a:r>
              <a:rPr lang="en-US" altLang="ja-JP">
                <a:latin typeface="ＭＳ ゴシック"/>
                <a:ea typeface="ＭＳ ゴシック"/>
              </a:rPr>
              <a:t>4</a:t>
            </a:r>
            <a:r>
              <a:rPr lang="ja-JP" altLang="en-US">
                <a:latin typeface="ＭＳ ゴシック"/>
                <a:ea typeface="ＭＳ ゴシック"/>
              </a:rPr>
              <a:t>本あれば斜めに持ちましょう。</a:t>
            </a:r>
            <a:endParaRPr lang="en-US" altLang="ja-JP">
              <a:latin typeface="ＭＳ ゴシック"/>
              <a:ea typeface="ＭＳ ゴシック"/>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でも、そもそも倒れてきそうなものがあったら、このような突っ張り棒や金具などで、倒れないようにしておくと良いですよね。</a:t>
            </a:r>
            <a:endParaRPr lang="en-US" altLang="ja-JP">
              <a:latin typeface="ＭＳ ゴシック" panose="020B0609070205080204" pitchFamily="49" charset="-128"/>
              <a:ea typeface="ＭＳ ゴシック" panose="020B0609070205080204" pitchFamily="49" charset="-128"/>
            </a:endParaRPr>
          </a:p>
          <a:p>
            <a:pPr defTabSz="875580">
              <a:defRPr/>
            </a:pPr>
            <a:r>
              <a:rPr lang="ja-JP" altLang="en-US">
                <a:latin typeface="ＭＳ ゴシック" panose="020B0609070205080204" pitchFamily="49" charset="-128"/>
                <a:ea typeface="ＭＳ ゴシック" panose="020B0609070205080204" pitchFamily="49" charset="-128"/>
              </a:rPr>
              <a:t>今日お家に帰ったら、倒れてきそうなものが無いか、ぜひお家の人と一緒に確認してください。</a:t>
            </a:r>
            <a:endParaRPr lang="en-US" altLang="ja-JP">
              <a:latin typeface="ＭＳ ゴシック" panose="020B0609070205080204" pitchFamily="49" charset="-128"/>
              <a:ea typeface="ＭＳ ゴシック" panose="020B0609070205080204" pitchFamily="49" charset="-128"/>
            </a:endParaRPr>
          </a:p>
          <a:p>
            <a:pPr defTabSz="875580">
              <a:defRPr/>
            </a:pPr>
            <a:r>
              <a:rPr lang="ja-JP" altLang="en-US">
                <a:latin typeface="ＭＳ ゴシック" panose="020B0609070205080204" pitchFamily="49" charset="-128"/>
                <a:ea typeface="ＭＳ ゴシック" panose="020B0609070205080204" pitchFamily="49" charset="-128"/>
              </a:rPr>
              <a:t>学校の教室で揺れた場合も同じです。危ないものから離れて、机の下に隠れられそうだったらしっかり隠れましょう。</a:t>
            </a:r>
            <a:endParaRPr lang="en-US" altLang="ja-JP">
              <a:latin typeface="ＭＳ ゴシック" panose="020B0609070205080204" pitchFamily="49" charset="-128"/>
              <a:ea typeface="ＭＳ ゴシック" panose="020B0609070205080204" pitchFamily="49" charset="-128"/>
            </a:endParaRPr>
          </a:p>
          <a:p>
            <a:pPr defTabSz="875580">
              <a:defRPr/>
            </a:pPr>
            <a:endParaRPr lang="en-US" altLang="ja-JP">
              <a:latin typeface="ＭＳ ゴシック" panose="020B0609070205080204" pitchFamily="49" charset="-128"/>
              <a:ea typeface="ＭＳ ゴシック" panose="020B0609070205080204" pitchFamily="49" charset="-128"/>
            </a:endParaRPr>
          </a:p>
          <a:p>
            <a:pPr defTabSz="875580">
              <a:defRPr/>
            </a:pPr>
            <a:r>
              <a:rPr lang="ja-JP" altLang="en-US">
                <a:latin typeface="ＭＳ ゴシック" panose="020B0609070205080204" pitchFamily="49" charset="-128"/>
                <a:ea typeface="ＭＳ ゴシック" panose="020B0609070205080204" pitchFamily="49" charset="-128"/>
              </a:rPr>
              <a:t>（教室の具体例を挙げるのも有効です。あのロッカーや、窓ガラスから離れて</a:t>
            </a: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など）</a:t>
            </a:r>
            <a:endParaRPr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D782D-9396-43B3-96B3-8C8765582F13}"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09810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11</a:t>
            </a:r>
            <a:r>
              <a:rPr kumimoji="1" lang="ja-JP" altLang="en-US"/>
              <a:t>分）経過</a:t>
            </a:r>
            <a:endParaRPr kumimoji="1" lang="en-US" altLang="ja-JP"/>
          </a:p>
          <a:p>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では次のクエスチョン。</a:t>
            </a: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今、学校の行き帰りなど、道を歩いている時だとします。</a:t>
            </a: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このようなときに、強い揺れを感じたり、緊急地震速報を聞いたりしたら、どうしますか？</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endParaRPr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登下校の道に、倒れそうなものや壊れそうなものはありませんか？</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突然倒れてくるかもしれません。そういったものからは離れましょう。</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ちゃんと取り付けられていない看板や割れたガラスが落ちてくることもあります。</a:t>
            </a:r>
            <a:endParaRPr kumimoji="1" lang="en-US" altLang="ja-JP">
              <a:latin typeface="ＭＳ ゴシック" panose="020B0609070205080204" pitchFamily="49" charset="-128"/>
              <a:ea typeface="ＭＳ ゴシック" panose="020B0609070205080204" pitchFamily="49" charset="-128"/>
            </a:endParaRPr>
          </a:p>
          <a:p>
            <a:pPr defTabSz="875580">
              <a:defRPr/>
            </a:pP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地震が起こったら、周りを素早く確認して、すぐに何も落ちてこないところへ移動しましょう。</a:t>
            </a: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もちろん、車にも気を付けて、道路には飛び出さないようにしましょう。</a:t>
            </a:r>
            <a:endParaRPr kumimoji="1" lang="en-US" altLang="ja-JP">
              <a:latin typeface="ＭＳ ゴシック" panose="020B0609070205080204" pitchFamily="49" charset="-128"/>
              <a:ea typeface="ＭＳ ゴシック" panose="020B0609070205080204" pitchFamily="49" charset="-128"/>
            </a:endParaRPr>
          </a:p>
          <a:p>
            <a:pPr defTabSz="875580">
              <a:defRPr/>
            </a:pP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みなさん、すぐに頭を働かせて、自分の体をどうやって守るかを考えることができましたね。</a:t>
            </a:r>
            <a:endParaRPr kumimoji="1"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D782D-9396-43B3-96B3-8C8765582F1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33288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14</a:t>
            </a:r>
            <a:r>
              <a:rPr kumimoji="1" lang="ja-JP" altLang="en-US"/>
              <a:t>分）経過</a:t>
            </a:r>
            <a:endParaRPr kumimoji="1" lang="en-US" altLang="ja-JP"/>
          </a:p>
          <a:p>
            <a:pPr marL="0" marR="0" lvl="0" indent="0" algn="l" defTabSz="947981"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もし地震が海で起こったものだったら、津波が襲ってくるかもしれません。</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これは、東日本大震災で津波に襲われた後の写真です。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写真を見て、どんなことに気が付きますか？</a:t>
            </a:r>
            <a:endParaRPr kumimoji="1"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大きな船や車が街中まで流れてきてしまっていますね。また、木材が散らばっていますが、これは家が壊れてしまったものです。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東日本大震災について聞いたことがありますか？どのようなことを知っていますか？</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（自由に答えてもらえればよい。）（先生方も体験を話していただければと思います。）</a:t>
            </a:r>
            <a:endParaRPr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en-US" altLang="ja-JP">
                <a:latin typeface="ＭＳ ゴシック" panose="020B0609070205080204" pitchFamily="49" charset="-128"/>
                <a:ea typeface="ＭＳ ゴシック" panose="020B0609070205080204" pitchFamily="49" charset="-128"/>
              </a:rPr>
              <a:t>2011</a:t>
            </a:r>
            <a:r>
              <a:rPr kumimoji="1" lang="ja-JP" altLang="en-US">
                <a:latin typeface="ＭＳ ゴシック" panose="020B0609070205080204" pitchFamily="49" charset="-128"/>
                <a:ea typeface="ＭＳ ゴシック" panose="020B0609070205080204" pitchFamily="49" charset="-128"/>
              </a:rPr>
              <a:t>年に東日本でとても大きな地震が起こり、遠く離れた大阪でも震度</a:t>
            </a:r>
            <a:r>
              <a:rPr kumimoji="1" lang="en-US" altLang="ja-JP">
                <a:latin typeface="ＭＳ ゴシック" panose="020B0609070205080204" pitchFamily="49" charset="-128"/>
                <a:ea typeface="ＭＳ ゴシック" panose="020B0609070205080204" pitchFamily="49" charset="-128"/>
              </a:rPr>
              <a:t>3</a:t>
            </a:r>
            <a:r>
              <a:rPr kumimoji="1" lang="ja-JP" altLang="en-US">
                <a:latin typeface="ＭＳ ゴシック" panose="020B0609070205080204" pitchFamily="49" charset="-128"/>
                <a:ea typeface="ＭＳ ゴシック" panose="020B0609070205080204" pitchFamily="49" charset="-128"/>
              </a:rPr>
              <a:t>が観測されました。</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震度</a:t>
            </a:r>
            <a:r>
              <a:rPr kumimoji="1" lang="en-US" altLang="ja-JP">
                <a:latin typeface="ＭＳ ゴシック" panose="020B0609070205080204" pitchFamily="49" charset="-128"/>
                <a:ea typeface="ＭＳ ゴシック" panose="020B0609070205080204" pitchFamily="49" charset="-128"/>
              </a:rPr>
              <a:t>3</a:t>
            </a:r>
            <a:r>
              <a:rPr kumimoji="1" lang="ja-JP" altLang="en-US">
                <a:latin typeface="ＭＳ ゴシック" panose="020B0609070205080204" pitchFamily="49" charset="-128"/>
                <a:ea typeface="ＭＳ ゴシック" panose="020B0609070205080204" pitchFamily="49" charset="-128"/>
              </a:rPr>
              <a:t>というと、寝ている人の大半が目を覚ますくらいの強さです。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大阪でも揺れるくらいなので、東日本ではもっともっと大きく揺れました。</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また、高い津波にも襲われて、</a:t>
            </a: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万人近くの人が亡くなってしまいました。</a:t>
            </a:r>
            <a:endParaRPr kumimoji="1" lang="en-US" altLang="ja-JP">
              <a:latin typeface="ＭＳ ゴシック" panose="020B0609070205080204" pitchFamily="49" charset="-128"/>
              <a:ea typeface="ＭＳ ゴシック" panose="020B0609070205080204" pitchFamily="49" charset="-128"/>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この写真の近くの海岸では、津波の高さが９ｍを超えていました。</a:t>
            </a:r>
          </a:p>
          <a:p>
            <a:r>
              <a:rPr lang="ja-JP" altLang="en-US">
                <a:latin typeface="ＭＳ ゴシック" panose="020B0609070205080204" pitchFamily="49" charset="-128"/>
                <a:ea typeface="ＭＳ ゴシック" panose="020B0609070205080204" pitchFamily="49" charset="-128"/>
              </a:rPr>
              <a:t>９ｍというと、どのくらいの高さかな？　マンションの４階くらいの高さです。</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マンションの４階まで、海の水の高さが上がってしまったようなイメージです。</a:t>
            </a:r>
            <a:endParaRPr lang="en-US" altLang="ja-JP">
              <a:latin typeface="ＭＳ ゴシック" panose="020B0609070205080204" pitchFamily="49" charset="-128"/>
              <a:ea typeface="ＭＳ ゴシック" panose="020B0609070205080204" pitchFamily="49" charset="-128"/>
            </a:endParaRPr>
          </a:p>
          <a:p>
            <a:pPr defTabSz="875721">
              <a:defRPr/>
            </a:pPr>
            <a:r>
              <a:rPr lang="ja-JP" altLang="en-US">
                <a:latin typeface="ＭＳ ゴシック" panose="020B0609070205080204" pitchFamily="49" charset="-128"/>
                <a:ea typeface="ＭＳ ゴシック" panose="020B0609070205080204" pitchFamily="49" charset="-128"/>
              </a:rPr>
              <a:t>　</a:t>
            </a:r>
            <a:endParaRPr lang="en-US" altLang="ja-JP">
              <a:latin typeface="ＭＳ ゴシック" panose="020B0609070205080204" pitchFamily="49" charset="-128"/>
              <a:ea typeface="ＭＳ ゴシック" panose="020B0609070205080204" pitchFamily="49" charset="-128"/>
            </a:endParaRPr>
          </a:p>
          <a:p>
            <a:pPr defTabSz="875721">
              <a:defRPr/>
            </a:pPr>
            <a:r>
              <a:rPr lang="ja-JP" altLang="en-US">
                <a:latin typeface="ＭＳ ゴシック" panose="020B0609070205080204" pitchFamily="49" charset="-128"/>
                <a:ea typeface="ＭＳ ゴシック" panose="020B0609070205080204" pitchFamily="49" charset="-128"/>
              </a:rPr>
              <a:t>津波はとても怖いですが、必死に津波から逃げて助かった人も、たくさんいます。</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a:ea typeface="ＭＳ ゴシック"/>
              </a:rPr>
              <a:t>津波は、</a:t>
            </a:r>
            <a:r>
              <a:rPr lang="ja-JP"/>
              <a:t>海岸近くでは、陸上のオリンピック選手並みの速さで襲ってくるので「津波が来るかもしれない！」と思ったらすぐに逃げるようにしましょう。</a:t>
            </a:r>
            <a:endParaRPr lang="ja-JP" altLang="en-US" sz="1200">
              <a:solidFill>
                <a:srgbClr val="00B050"/>
              </a:solidFill>
              <a:latin typeface="ＭＳ ゴシック"/>
              <a:ea typeface="ＭＳ ゴシック"/>
            </a:endParaRPr>
          </a:p>
          <a:p>
            <a:r>
              <a:rPr lang="ja-JP" altLang="en-US" sz="1200">
                <a:latin typeface="ＭＳ ゴシック" panose="020B0609070205080204" pitchFamily="49" charset="-128"/>
                <a:ea typeface="ＭＳ ゴシック" panose="020B0609070205080204" pitchFamily="49" charset="-128"/>
              </a:rPr>
              <a:t>では、どういうときに「津波が来そうだ！」と考えたら良いでしょう？</a:t>
            </a:r>
            <a:endParaRPr lang="en-US" altLang="ja-JP" sz="1200">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（補足：東日本大震災（東北地方太平洋沖地震）</a:t>
            </a:r>
            <a:endParaRPr kumimoji="1" lang="en-US" altLang="ja-JP">
              <a:latin typeface="ＭＳ ゴシック" panose="020B0609070205080204" pitchFamily="49" charset="-128"/>
              <a:ea typeface="ＭＳ ゴシック" panose="020B0609070205080204" pitchFamily="49" charset="-128"/>
            </a:endParaRPr>
          </a:p>
          <a:p>
            <a:r>
              <a:rPr lang="ja-JP" altLang="en-US" b="0" i="0">
                <a:solidFill>
                  <a:srgbClr val="333333"/>
                </a:solidFill>
                <a:effectLst/>
                <a:latin typeface="Meiryo"/>
                <a:ea typeface="Meiryo"/>
              </a:rPr>
              <a:t>　</a:t>
            </a:r>
            <a:r>
              <a:rPr lang="en-US" altLang="ja-JP" b="0" i="0">
                <a:solidFill>
                  <a:srgbClr val="333333"/>
                </a:solidFill>
                <a:effectLst/>
                <a:latin typeface="Meiryo"/>
                <a:ea typeface="Meiryo"/>
              </a:rPr>
              <a:t>2011</a:t>
            </a:r>
            <a:r>
              <a:rPr lang="zh-TW" altLang="en-US" b="0" i="0">
                <a:solidFill>
                  <a:srgbClr val="333333"/>
                </a:solidFill>
                <a:effectLst/>
                <a:latin typeface="Meiryo"/>
                <a:ea typeface="Meiryo"/>
              </a:rPr>
              <a:t>年</a:t>
            </a:r>
            <a:r>
              <a:rPr lang="en-US" altLang="zh-TW" b="0" i="0">
                <a:solidFill>
                  <a:srgbClr val="333333"/>
                </a:solidFill>
                <a:effectLst/>
                <a:latin typeface="Meiryo"/>
                <a:ea typeface="Meiryo"/>
              </a:rPr>
              <a:t>3</a:t>
            </a:r>
            <a:r>
              <a:rPr lang="zh-TW" altLang="en-US" b="0" i="0">
                <a:solidFill>
                  <a:srgbClr val="333333"/>
                </a:solidFill>
                <a:effectLst/>
                <a:latin typeface="Meiryo"/>
                <a:ea typeface="Meiryo"/>
              </a:rPr>
              <a:t>月</a:t>
            </a:r>
            <a:r>
              <a:rPr lang="en-US" altLang="zh-TW" b="0" i="0">
                <a:solidFill>
                  <a:srgbClr val="333333"/>
                </a:solidFill>
                <a:effectLst/>
                <a:latin typeface="Meiryo"/>
                <a:ea typeface="Meiryo"/>
              </a:rPr>
              <a:t>11</a:t>
            </a:r>
            <a:r>
              <a:rPr lang="zh-TW" altLang="en-US" b="0" i="0">
                <a:solidFill>
                  <a:srgbClr val="333333"/>
                </a:solidFill>
                <a:effectLst/>
                <a:latin typeface="Meiryo"/>
                <a:ea typeface="Meiryo"/>
              </a:rPr>
              <a:t>日</a:t>
            </a:r>
            <a:r>
              <a:rPr lang="en-US" altLang="zh-TW" b="0" i="0">
                <a:solidFill>
                  <a:srgbClr val="333333"/>
                </a:solidFill>
                <a:effectLst/>
                <a:latin typeface="Meiryo"/>
                <a:ea typeface="Meiryo"/>
              </a:rPr>
              <a:t>14</a:t>
            </a:r>
            <a:r>
              <a:rPr lang="zh-TW" altLang="en-US" b="0" i="0">
                <a:solidFill>
                  <a:srgbClr val="333333"/>
                </a:solidFill>
                <a:effectLst/>
                <a:latin typeface="Meiryo"/>
                <a:ea typeface="Meiryo"/>
              </a:rPr>
              <a:t>時</a:t>
            </a:r>
            <a:r>
              <a:rPr lang="en-US" altLang="zh-TW" b="0" i="0">
                <a:solidFill>
                  <a:srgbClr val="333333"/>
                </a:solidFill>
                <a:effectLst/>
                <a:latin typeface="Meiryo"/>
                <a:ea typeface="Meiryo"/>
              </a:rPr>
              <a:t>46</a:t>
            </a:r>
            <a:r>
              <a:rPr lang="zh-TW" altLang="en-US" b="0" i="0">
                <a:solidFill>
                  <a:srgbClr val="333333"/>
                </a:solidFill>
                <a:effectLst/>
                <a:latin typeface="Meiryo"/>
                <a:ea typeface="Meiryo"/>
              </a:rPr>
              <a:t>分</a:t>
            </a:r>
            <a:r>
              <a:rPr kumimoji="1" lang="ja-JP" altLang="en-US">
                <a:latin typeface="ＭＳ ゴシック"/>
                <a:ea typeface="ＭＳ ゴシック"/>
              </a:rPr>
              <a:t>発生　マグニチュード（地震の規模）</a:t>
            </a:r>
            <a:r>
              <a:rPr lang="en-US" altLang="ja-JP" b="0" i="0">
                <a:solidFill>
                  <a:srgbClr val="333333"/>
                </a:solidFill>
                <a:effectLst/>
                <a:latin typeface="Meiryo"/>
                <a:ea typeface="Meiryo"/>
              </a:rPr>
              <a:t>9.0</a:t>
            </a:r>
            <a:r>
              <a:rPr lang="ja-JP" altLang="en-US">
                <a:effectLst/>
                <a:ea typeface="ＭＳ Ｐゴシック"/>
              </a:rPr>
              <a:t>　最大震度</a:t>
            </a:r>
            <a:r>
              <a:rPr lang="ja-JP" altLang="en-US">
                <a:ea typeface="ＭＳ Ｐゴシック"/>
              </a:rPr>
              <a:t>７</a:t>
            </a:r>
            <a:endParaRPr lang="en-US" altLang="ja-JP">
              <a:effectLst/>
              <a:ea typeface="ＭＳ Ｐゴシック"/>
              <a:cs typeface="Calibri"/>
            </a:endParaRPr>
          </a:p>
          <a:p>
            <a:r>
              <a:rPr lang="ja-JP" altLang="en-US" b="0" i="0">
                <a:solidFill>
                  <a:srgbClr val="333333"/>
                </a:solidFill>
                <a:effectLst/>
                <a:latin typeface="Meiryo"/>
                <a:ea typeface="Meiryo"/>
              </a:rPr>
              <a:t>　総務省消防庁の統計によると、この地震による被害は、死者</a:t>
            </a:r>
            <a:r>
              <a:rPr lang="en-US" altLang="ja-JP">
                <a:solidFill>
                  <a:srgbClr val="333333"/>
                </a:solidFill>
                <a:ea typeface="ＭＳ Ｐゴシック"/>
              </a:rPr>
              <a:t>19,782</a:t>
            </a:r>
            <a:r>
              <a:rPr lang="ja-JP" altLang="en-US" b="0" i="0">
                <a:solidFill>
                  <a:srgbClr val="333333"/>
                </a:solidFill>
                <a:effectLst/>
                <a:latin typeface="Meiryo"/>
                <a:ea typeface="Meiryo"/>
              </a:rPr>
              <a:t>名、行方不明</a:t>
            </a:r>
            <a:r>
              <a:rPr lang="en-US" altLang="ja-JP">
                <a:solidFill>
                  <a:srgbClr val="333333"/>
                </a:solidFill>
                <a:ea typeface="ＭＳ Ｐゴシック"/>
              </a:rPr>
              <a:t>2,550</a:t>
            </a:r>
            <a:r>
              <a:rPr lang="ja-JP" altLang="en-US" b="0" i="0">
                <a:solidFill>
                  <a:srgbClr val="333333"/>
                </a:solidFill>
                <a:effectLst/>
                <a:latin typeface="Meiryo"/>
                <a:ea typeface="Meiryo"/>
              </a:rPr>
              <a:t>名、負傷者</a:t>
            </a:r>
            <a:r>
              <a:rPr lang="en-US" altLang="ja-JP">
                <a:solidFill>
                  <a:srgbClr val="333333"/>
                </a:solidFill>
                <a:ea typeface="ＭＳ Ｐゴシック"/>
              </a:rPr>
              <a:t>6,242</a:t>
            </a:r>
            <a:r>
              <a:rPr lang="ja-JP" altLang="en-US" b="0" i="0">
                <a:solidFill>
                  <a:srgbClr val="333333"/>
                </a:solidFill>
                <a:effectLst/>
                <a:latin typeface="Meiryo"/>
                <a:ea typeface="Meiryo"/>
              </a:rPr>
              <a:t>名、住家全壊</a:t>
            </a:r>
            <a:r>
              <a:rPr lang="en-US" altLang="ja-JP">
                <a:solidFill>
                  <a:srgbClr val="333333"/>
                </a:solidFill>
                <a:ea typeface="ＭＳ Ｐゴシック"/>
              </a:rPr>
              <a:t>122,053</a:t>
            </a:r>
            <a:r>
              <a:rPr lang="ja-JP" altLang="en-US" b="0" i="0">
                <a:solidFill>
                  <a:srgbClr val="333333"/>
                </a:solidFill>
                <a:effectLst/>
                <a:latin typeface="Meiryo"/>
                <a:ea typeface="Meiryo"/>
              </a:rPr>
              <a:t>棟、住家半壊</a:t>
            </a:r>
            <a:r>
              <a:rPr lang="en-US" altLang="ja-JP">
                <a:solidFill>
                  <a:srgbClr val="333333"/>
                </a:solidFill>
                <a:ea typeface="ＭＳ Ｐゴシック"/>
              </a:rPr>
              <a:t>284,074</a:t>
            </a:r>
            <a:r>
              <a:rPr lang="ja-JP" altLang="en-US" b="0" i="0">
                <a:solidFill>
                  <a:srgbClr val="333333"/>
                </a:solidFill>
                <a:effectLst/>
                <a:latin typeface="Meiryo"/>
                <a:ea typeface="Meiryo"/>
              </a:rPr>
              <a:t>棟にのぼります。</a:t>
            </a:r>
            <a:r>
              <a:rPr lang="ja-JP" b="0" i="0">
                <a:solidFill>
                  <a:srgbClr val="333333"/>
                </a:solidFill>
                <a:effectLst/>
                <a:ea typeface="ＭＳ Ｐゴシック"/>
              </a:rPr>
              <a:t>（</a:t>
            </a:r>
            <a:r>
              <a:rPr lang="ja-JP" altLang="en-US" b="0" i="0">
                <a:solidFill>
                  <a:srgbClr val="333333"/>
                </a:solidFill>
                <a:effectLst/>
                <a:ea typeface="ＭＳ Ｐゴシック"/>
              </a:rPr>
              <a:t>令和</a:t>
            </a:r>
            <a:r>
              <a:rPr lang="ja-JP" altLang="en-US">
                <a:solidFill>
                  <a:srgbClr val="333333"/>
                </a:solidFill>
                <a:ea typeface="ＭＳ Ｐゴシック"/>
              </a:rPr>
              <a:t>７</a:t>
            </a:r>
            <a:r>
              <a:rPr lang="ja-JP" altLang="en-US" b="0" i="0">
                <a:solidFill>
                  <a:srgbClr val="333333"/>
                </a:solidFill>
                <a:effectLst/>
                <a:ea typeface="ＭＳ Ｐゴシック"/>
              </a:rPr>
              <a:t>年</a:t>
            </a:r>
            <a:r>
              <a:rPr lang="ja-JP" altLang="en-US">
                <a:solidFill>
                  <a:srgbClr val="333333"/>
                </a:solidFill>
                <a:ea typeface="ＭＳ Ｐゴシック"/>
              </a:rPr>
              <a:t>３</a:t>
            </a:r>
            <a:r>
              <a:rPr lang="ja-JP" altLang="en-US" b="0" i="0">
                <a:solidFill>
                  <a:srgbClr val="333333"/>
                </a:solidFill>
                <a:effectLst/>
                <a:ea typeface="ＭＳ Ｐゴシック"/>
              </a:rPr>
              <a:t>月</a:t>
            </a:r>
            <a:r>
              <a:rPr lang="ja-JP" altLang="en-US">
                <a:solidFill>
                  <a:srgbClr val="333333"/>
                </a:solidFill>
                <a:ea typeface="ＭＳ Ｐゴシック"/>
              </a:rPr>
              <a:t>１</a:t>
            </a:r>
            <a:r>
              <a:rPr lang="ja-JP" altLang="en-US" b="0" i="0">
                <a:solidFill>
                  <a:srgbClr val="333333"/>
                </a:solidFill>
                <a:effectLst/>
                <a:ea typeface="ＭＳ Ｐゴシック"/>
              </a:rPr>
              <a:t>日現在）</a:t>
            </a:r>
            <a:r>
              <a:rPr kumimoji="1" lang="ja-JP" altLang="en-US" b="0" i="0">
                <a:solidFill>
                  <a:schemeClr val="tx1"/>
                </a:solidFill>
                <a:effectLst/>
                <a:latin typeface="ＭＳ ゴシック"/>
                <a:ea typeface="ＭＳ ゴシック"/>
              </a:rPr>
              <a:t>）</a:t>
            </a:r>
            <a:endParaRPr lang="en-US" altLang="ja-JP" b="0" i="0">
              <a:solidFill>
                <a:srgbClr val="333333"/>
              </a:solidFill>
              <a:effectLst/>
              <a:latin typeface="ＭＳ ゴシック"/>
              <a:ea typeface="ＭＳ ゴシック"/>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7</a:t>
            </a:fld>
            <a:endParaRPr kumimoji="1" lang="ja-JP" altLang="en-US"/>
          </a:p>
        </p:txBody>
      </p:sp>
    </p:spTree>
    <p:extLst>
      <p:ext uri="{BB962C8B-B14F-4D97-AF65-F5344CB8AC3E}">
        <p14:creationId xmlns:p14="http://schemas.microsoft.com/office/powerpoint/2010/main" val="155164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a:t>3</a:t>
            </a:r>
            <a:r>
              <a:rPr kumimoji="1" lang="ja-JP" altLang="en-US"/>
              <a:t>分（</a:t>
            </a:r>
            <a:r>
              <a:rPr kumimoji="1" lang="en-US" altLang="ja-JP"/>
              <a:t>17</a:t>
            </a:r>
            <a:r>
              <a:rPr kumimoji="1" lang="ja-JP" altLang="en-US"/>
              <a:t>分）経過</a:t>
            </a:r>
            <a:endParaRPr kumimoji="1" lang="en-US" altLang="ja-JP"/>
          </a:p>
          <a:p>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逃げるためのヒントは３つあります。</a:t>
            </a:r>
            <a:r>
              <a:rPr lang="ja-JP" altLang="en-US">
                <a:latin typeface="ＭＳ ゴシック" panose="020B0609070205080204" pitchFamily="49" charset="-128"/>
                <a:ea typeface="ＭＳ ゴシック" panose="020B0609070205080204" pitchFamily="49" charset="-128"/>
              </a:rPr>
              <a:t>海の近くにいるときに、</a:t>
            </a:r>
            <a:r>
              <a:rPr kumimoji="1" lang="ja-JP" altLang="en-US">
                <a:latin typeface="ＭＳ ゴシック" panose="020B0609070205080204" pitchFamily="49" charset="-128"/>
                <a:ea typeface="ＭＳ ゴシック" panose="020B0609070205080204" pitchFamily="49" charset="-128"/>
              </a:rPr>
              <a:t>どれか１つでも当てはまったら逃げましょう。</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☆クリック</a:t>
            </a: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 </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1</a:t>
            </a:r>
            <a:r>
              <a:rPr lang="ja-JP" altLang="en-US">
                <a:latin typeface="ＭＳ ゴシック" panose="020B0609070205080204" pitchFamily="49" charset="-128"/>
                <a:ea typeface="ＭＳ ゴシック" panose="020B0609070205080204" pitchFamily="49" charset="-128"/>
              </a:rPr>
              <a:t>つ目は、強い揺れを感じた時です。</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「大きな地震が起こったのだな」と想像ができますね。</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☆クリック</a:t>
            </a:r>
            <a:r>
              <a:rPr lang="en-US" altLang="ja-JP">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つ目は、長くてゆっくりした揺れを感じた場合です。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大きな地震では、長い時間ゆらゆらと揺れ、揺れが遠くまで伝わるという特徴があります。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もし、揺れがそれほど大きくなくても、ちょっと離れた場所で大きな地震が起こっているかもしれません。</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大きな地震ほど、揺れが続く時間は長くなります。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さて、長い時間ってどのくらい？と思いますよね。</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☆クリック</a:t>
            </a:r>
            <a:r>
              <a:rPr lang="en-US" altLang="ja-JP">
                <a:latin typeface="ＭＳ ゴシック" panose="020B0609070205080204" pitchFamily="49" charset="-128"/>
                <a:ea typeface="ＭＳ ゴシック" panose="020B0609070205080204" pitchFamily="49" charset="-128"/>
              </a:rPr>
              <a:t>)</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主な揺れがだいたい</a:t>
            </a:r>
            <a:r>
              <a:rPr kumimoji="1" lang="en-US" altLang="ja-JP">
                <a:latin typeface="ＭＳ ゴシック" panose="020B0609070205080204" pitchFamily="49" charset="-128"/>
                <a:ea typeface="ＭＳ ゴシック" panose="020B0609070205080204" pitchFamily="49" charset="-128"/>
              </a:rPr>
              <a:t>10</a:t>
            </a:r>
            <a:r>
              <a:rPr kumimoji="1" lang="ja-JP" altLang="en-US">
                <a:latin typeface="ＭＳ ゴシック" panose="020B0609070205080204" pitchFamily="49" charset="-128"/>
                <a:ea typeface="ＭＳ ゴシック" panose="020B0609070205080204" pitchFamily="49" charset="-128"/>
              </a:rPr>
              <a:t>秒間くらい続いたら「津波が来るかもしれない」と思って、すぐに海から離れましょう。</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r>
              <a:rPr lang="en-US" altLang="ja-JP">
                <a:latin typeface="ＭＳ ゴシック" panose="020B0609070205080204" pitchFamily="49" charset="-128"/>
                <a:ea typeface="ＭＳ ゴシック" panose="020B0609070205080204" pitchFamily="49" charset="-128"/>
              </a:rPr>
              <a:t>3</a:t>
            </a:r>
            <a:r>
              <a:rPr lang="ja-JP" altLang="en-US">
                <a:latin typeface="ＭＳ ゴシック" panose="020B0609070205080204" pitchFamily="49" charset="-128"/>
                <a:ea typeface="ＭＳ ゴシック" panose="020B0609070205080204" pitchFamily="49" charset="-128"/>
              </a:rPr>
              <a:t>つ目、皆さん、「注意報」や「警報」という言葉を聞いたことがありますか？</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海で大きな地震がおこり、津波が発生するかもしれない時は、気象庁が大津波警報や津波警報や津波注意報を発表しています。</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☆クリック</a:t>
            </a:r>
            <a:r>
              <a:rPr lang="en-US" altLang="ja-JP">
                <a:latin typeface="ＭＳ ゴシック" panose="020B0609070205080204" pitchFamily="49" charset="-128"/>
                <a:ea typeface="ＭＳ ゴシック" panose="020B0609070205080204" pitchFamily="49" charset="-128"/>
              </a:rPr>
              <a:t>)</a:t>
            </a:r>
            <a:endParaRPr kumimoji="1"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これを聞いたら、やはり津波から逃げましょう。</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a:ea typeface="ＭＳ ゴシック"/>
              </a:rPr>
              <a:t>津波警報等は、町の放送やテレビ、スマホなどで知ることができますが、海水浴場では「津波フラッグ」という赤と白の格子模様の旗で津波警報等の発表を知らせる取組もしています。</a:t>
            </a:r>
            <a:endParaRPr lang="en-US" altLang="ja-JP">
              <a:latin typeface="ＭＳ ゴシック"/>
              <a:ea typeface="ＭＳ ゴシック"/>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a:ea typeface="ＭＳ ゴシック"/>
              </a:rPr>
              <a:t>では、みなさんで</a:t>
            </a:r>
            <a:r>
              <a:rPr lang="en-US" altLang="ja-JP">
                <a:latin typeface="ＭＳ ゴシック"/>
                <a:ea typeface="ＭＳ ゴシック"/>
              </a:rPr>
              <a:t>3</a:t>
            </a:r>
            <a:r>
              <a:rPr lang="ja-JP" altLang="en-US">
                <a:latin typeface="ＭＳ ゴシック"/>
                <a:ea typeface="ＭＳ ゴシック"/>
              </a:rPr>
              <a:t>つのヒントを読んでみましょう。</a:t>
            </a:r>
            <a:endParaRPr lang="en-US" altLang="ja-JP">
              <a:latin typeface="ＭＳ ゴシック"/>
              <a:ea typeface="ＭＳ ゴシック"/>
            </a:endParaRPr>
          </a:p>
          <a:p>
            <a:endParaRPr lang="en-US" altLang="ja-JP">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さて、どこへ逃げると良いと思いますか？</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この絵のように、丘や山のように高くなっているところが近くにあれば、そこへ逃げるようにします。</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無ければ、高くてしっかりしたビルの上の方へ逃げるようにしましょう。</a:t>
            </a:r>
            <a:endParaRPr lang="en-US" altLang="ja-JP" sz="1200">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ここまで、地震や津波が起こったらどうなるか、身を守るにはどうすればいいかを学びましたが、次は、なぜ地震が起こるのかを学びましょう。</a:t>
            </a:r>
            <a:endParaRPr lang="en-US" altLang="ja-JP">
              <a:latin typeface="ＭＳ ゴシック" panose="020B0609070205080204" pitchFamily="49" charset="-128"/>
              <a:ea typeface="ＭＳ ゴシック" panose="020B0609070205080204" pitchFamily="49" charset="-128"/>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a:ea typeface="ＭＳ ゴシック"/>
              </a:rPr>
              <a:t>（補足：おおよその目安ですが、</a:t>
            </a:r>
            <a:r>
              <a:rPr lang="ja-JP">
                <a:ea typeface="ＭＳ Ｐゴシック"/>
              </a:rPr>
              <a:t>地震の破壊開始から破壊終了までにかかる時間は、</a:t>
            </a:r>
            <a:r>
              <a:rPr kumimoji="1" lang="ja-JP" altLang="ja-JP" sz="1200" kern="1200">
                <a:solidFill>
                  <a:schemeClr val="tx1"/>
                </a:solidFill>
                <a:effectLst/>
                <a:latin typeface="+mn-lt"/>
                <a:ea typeface="ＭＳ Ｐゴシック"/>
                <a:cs typeface="+mn-cs"/>
              </a:rPr>
              <a:t>マグニチュード</a:t>
            </a:r>
            <a:r>
              <a:rPr kumimoji="1" lang="ja-JP" altLang="en-US" sz="1200" kern="1200">
                <a:solidFill>
                  <a:schemeClr val="tx1"/>
                </a:solidFill>
                <a:effectLst/>
                <a:latin typeface="+mn-lt"/>
                <a:ea typeface="ＭＳ Ｐゴシック"/>
                <a:cs typeface="+mn-cs"/>
              </a:rPr>
              <a:t>（地震の規模）</a:t>
            </a:r>
            <a:r>
              <a:rPr kumimoji="1" lang="ja-JP" altLang="ja-JP" sz="1200" kern="1200">
                <a:solidFill>
                  <a:schemeClr val="tx1"/>
                </a:solidFill>
                <a:effectLst/>
                <a:latin typeface="+mn-lt"/>
                <a:ea typeface="ＭＳ Ｐゴシック"/>
                <a:cs typeface="+mn-cs"/>
              </a:rPr>
              <a:t>７では</a:t>
            </a:r>
            <a:r>
              <a:rPr kumimoji="1" lang="en-US" altLang="ja-JP" sz="1200" kern="1200">
                <a:solidFill>
                  <a:schemeClr val="tx1"/>
                </a:solidFill>
                <a:effectLst/>
                <a:latin typeface="+mn-lt"/>
                <a:ea typeface="ＭＳ Ｐゴシック"/>
                <a:cs typeface="+mn-cs"/>
              </a:rPr>
              <a:t> 10 </a:t>
            </a:r>
            <a:r>
              <a:rPr kumimoji="1" lang="ja-JP" altLang="ja-JP" sz="1200" kern="1200">
                <a:solidFill>
                  <a:schemeClr val="tx1"/>
                </a:solidFill>
                <a:effectLst/>
                <a:latin typeface="+mn-lt"/>
                <a:ea typeface="ＭＳ Ｐゴシック"/>
                <a:cs typeface="+mn-cs"/>
              </a:rPr>
              <a:t>秒程度、マグニチュード８では１分程度、マグニチュード９では３分程度と、</a:t>
            </a:r>
            <a:r>
              <a:rPr kumimoji="1" lang="ja-JP" altLang="en-US" sz="1200" kern="1200">
                <a:solidFill>
                  <a:schemeClr val="tx1"/>
                </a:solidFill>
                <a:effectLst/>
                <a:latin typeface="+mn-lt"/>
                <a:ea typeface="ＭＳ Ｐゴシック"/>
                <a:cs typeface="+mn-cs"/>
              </a:rPr>
              <a:t>地震の</a:t>
            </a:r>
            <a:r>
              <a:rPr kumimoji="1" lang="ja-JP" altLang="ja-JP" sz="1200" kern="1200">
                <a:solidFill>
                  <a:schemeClr val="tx1"/>
                </a:solidFill>
                <a:effectLst/>
                <a:latin typeface="+mn-lt"/>
                <a:ea typeface="ＭＳ Ｐゴシック"/>
                <a:cs typeface="+mn-cs"/>
              </a:rPr>
              <a:t>規模が大きくなるにつれて揺れも長時間になります。</a:t>
            </a:r>
            <a:endParaRPr kumimoji="1" lang="en-US" altLang="ja-JP" sz="1200" kern="1200">
              <a:solidFill>
                <a:schemeClr val="tx1"/>
              </a:solidFill>
              <a:effectLst/>
              <a:latin typeface="+mn-lt"/>
              <a:ea typeface="ＭＳ Ｐゴシック"/>
              <a:cs typeface="+mn-cs"/>
            </a:endParaRPr>
          </a:p>
          <a:p>
            <a:r>
              <a:rPr lang="ja-JP" altLang="en-US">
                <a:latin typeface="ＭＳ ゴシック" panose="020B0609070205080204" pitchFamily="49" charset="-128"/>
                <a:ea typeface="ＭＳ ゴシック" panose="020B0609070205080204" pitchFamily="49" charset="-128"/>
              </a:rPr>
              <a:t>　津波フラッグの運用開始の背景としては、東日本大震災にて、</a:t>
            </a:r>
            <a:r>
              <a:rPr lang="ja-JP" altLang="en-US" b="0" i="0">
                <a:solidFill>
                  <a:srgbClr val="333333"/>
                </a:solidFill>
                <a:effectLst/>
                <a:latin typeface="Meiryo" panose="020B0604030504040204" pitchFamily="50" charset="-128"/>
                <a:ea typeface="Meiryo" panose="020B0604030504040204" pitchFamily="50" charset="-128"/>
              </a:rPr>
              <a:t>聴覚障害者の死亡率が、聴覚障害のない者の２倍にのぼった、ということ</a:t>
            </a:r>
            <a:r>
              <a:rPr lang="ja-JP" altLang="en-US" b="0" i="0">
                <a:solidFill>
                  <a:srgbClr val="333333"/>
                </a:solidFill>
                <a:effectLst/>
                <a:latin typeface="ＭＳ ゴシック" panose="020B0609070205080204" pitchFamily="49" charset="-128"/>
                <a:ea typeface="ＭＳ ゴシック" panose="020B0609070205080204" pitchFamily="49" charset="-128"/>
              </a:rPr>
              <a:t>が</a:t>
            </a:r>
            <a:r>
              <a:rPr lang="ja-JP" altLang="en-US">
                <a:latin typeface="ＭＳ ゴシック" panose="020B0609070205080204" pitchFamily="49" charset="-128"/>
                <a:ea typeface="ＭＳ ゴシック" panose="020B0609070205080204" pitchFamily="49" charset="-128"/>
              </a:rPr>
              <a:t>あります。時間がありましたらそのような話も生徒へ伝えてください。）</a:t>
            </a:r>
            <a:endParaRPr lang="en-US" altLang="ja-JP">
              <a:latin typeface="ＭＳ ゴシック" panose="020B0609070205080204" pitchFamily="49" charset="-128"/>
              <a:ea typeface="ＭＳ ゴシック" panose="020B0609070205080204" pitchFamily="49" charset="-128"/>
            </a:endParaRPr>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011D34-23AF-48C2-B5CF-3D447EB3916A}"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6093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1</a:t>
            </a:r>
            <a:r>
              <a:rPr kumimoji="1" lang="zh-TW" altLang="en-US"/>
              <a:t>分（</a:t>
            </a:r>
            <a:r>
              <a:rPr kumimoji="1" lang="en-US" altLang="zh-TW"/>
              <a:t>1</a:t>
            </a:r>
            <a:r>
              <a:rPr kumimoji="1" lang="en-US" altLang="ja-JP"/>
              <a:t>8</a:t>
            </a:r>
            <a:r>
              <a:rPr kumimoji="1" lang="zh-TW" altLang="en-US"/>
              <a:t>分）経過</a:t>
            </a:r>
            <a:endParaRPr kumimoji="1" lang="en-US" altLang="zh-TW"/>
          </a:p>
          <a:p>
            <a:endParaRPr kumimoji="1" lang="en-US" altLang="ja-JP"/>
          </a:p>
          <a:p>
            <a:r>
              <a:rPr kumimoji="1" lang="ja-JP" altLang="en-US"/>
              <a:t>みなさんは「南海トラフ巨大地震」という言葉を聞いたことがあるでしょうか？</a:t>
            </a:r>
            <a:endParaRPr kumimoji="1" lang="en-US" altLang="ja-JP"/>
          </a:p>
          <a:p>
            <a:endParaRPr kumimoji="1" lang="en-US" altLang="ja-JP"/>
          </a:p>
          <a:p>
            <a:r>
              <a:rPr kumimoji="1" lang="ja-JP" altLang="en-US"/>
              <a:t>南海トラフという場所は、和歌山や四国の沖の、海の底にある溝のことです。</a:t>
            </a:r>
            <a:endParaRPr kumimoji="1" lang="en-US" altLang="ja-JP"/>
          </a:p>
          <a:p>
            <a:r>
              <a:rPr kumimoji="1" lang="ja-JP" altLang="en-US"/>
              <a:t>そして、南海トラフ巨大地震というのは、このオレンジ色の部分で起こる巨大地震のことで、</a:t>
            </a:r>
            <a:endParaRPr kumimoji="1" lang="en-US" altLang="ja-JP"/>
          </a:p>
          <a:p>
            <a:r>
              <a:rPr kumimoji="1" lang="ja-JP" altLang="en-US"/>
              <a:t>この地震が起こると強い揺れや大きな津波に襲われる想定となっています。</a:t>
            </a:r>
            <a:endParaRPr kumimoji="1" lang="en-US" altLang="ja-JP"/>
          </a:p>
          <a:p>
            <a:r>
              <a:rPr kumimoji="1" lang="ja-JP" altLang="en-US"/>
              <a:t>この地震は、だいたい</a:t>
            </a:r>
            <a:r>
              <a:rPr kumimoji="1" lang="en-US" altLang="ja-JP"/>
              <a:t>100</a:t>
            </a:r>
            <a:r>
              <a:rPr kumimoji="1" lang="ja-JP" altLang="en-US"/>
              <a:t>～</a:t>
            </a:r>
            <a:r>
              <a:rPr kumimoji="1" lang="en-US" altLang="ja-JP"/>
              <a:t>150</a:t>
            </a:r>
            <a:r>
              <a:rPr kumimoji="1" lang="ja-JP" altLang="en-US"/>
              <a:t>年間隔で繰り返し起こっている地震で、</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a:latin typeface="ＭＳ ゴシック" panose="020B0609070205080204" pitchFamily="49" charset="-128"/>
                <a:ea typeface="ＭＳ ゴシック" panose="020B0609070205080204" pitchFamily="49" charset="-128"/>
              </a:rPr>
              <a:t>（☆クリック）現在では、</a:t>
            </a:r>
            <a:r>
              <a:rPr kumimoji="1" lang="ja-JP" altLang="en-US"/>
              <a:t>いつ起こってもおかしくないといわれています。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この地震がなぜ発生するかというと、地面の下に答えがあります。</a:t>
            </a:r>
            <a:endParaRPr kumimoji="1" lang="en-US" altLang="ja-JP"/>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9</a:t>
            </a:fld>
            <a:endParaRPr kumimoji="1" lang="ja-JP" altLang="en-US"/>
          </a:p>
        </p:txBody>
      </p:sp>
    </p:spTree>
    <p:extLst>
      <p:ext uri="{BB962C8B-B14F-4D97-AF65-F5344CB8AC3E}">
        <p14:creationId xmlns:p14="http://schemas.microsoft.com/office/powerpoint/2010/main" val="213701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40FBAF6C-D68C-4D04-9E2C-51F3F3C54CEB}" type="slidenum">
              <a:rPr lang="en-US" altLang="ja-JP" smtClean="0"/>
              <a:pPr/>
              <a:t>‹#›</a:t>
            </a:fld>
            <a:endParaRPr lang="en-US" altLang="ja-JP"/>
          </a:p>
        </p:txBody>
      </p:sp>
    </p:spTree>
    <p:extLst>
      <p:ext uri="{BB962C8B-B14F-4D97-AF65-F5344CB8AC3E}">
        <p14:creationId xmlns:p14="http://schemas.microsoft.com/office/powerpoint/2010/main" val="95703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500"/>
                                        <p:tgtEl>
                                          <p:spTgt spid="2"/>
                                        </p:tgtEl>
                                        <p:attrNameLst>
                                          <p:attrName>style.color</p:attrName>
                                        </p:attrNameLst>
                                      </p:cBhvr>
                                      <p:tavLst>
                                        <p:tav tm="0">
                                          <p:val>
                                            <p:clrVal>
                                              <a:srgbClr val="FFFF00"/>
                                            </p:clrVal>
                                          </p:val>
                                        </p:tav>
                                        <p:tav tm="50000">
                                          <p:val>
                                            <p:clrVal>
                                              <a:srgbClr val="FFFF00"/>
                                            </p:clrVal>
                                          </p:val>
                                        </p:tav>
                                      </p:tavLst>
                                    </p:anim>
                                    <p:anim calcmode="discrete" valueType="clr">
                                      <p:cBhvr>
                                        <p:cTn id="8" dur="500"/>
                                        <p:tgtEl>
                                          <p:spTgt spid="2"/>
                                        </p:tgtEl>
                                        <p:attrNameLst>
                                          <p:attrName>fillcolor</p:attrName>
                                        </p:attrNameLst>
                                      </p:cBhvr>
                                      <p:tavLst>
                                        <p:tav tm="0">
                                          <p:val>
                                            <p:clrVal>
                                              <a:schemeClr val="accent2"/>
                                            </p:clrVal>
                                          </p:val>
                                        </p:tav>
                                        <p:tav tm="50000">
                                          <p:val>
                                            <p:clrVal>
                                              <a:schemeClr val="hlink"/>
                                            </p:clrVal>
                                          </p:val>
                                        </p:tav>
                                      </p:tavLst>
                                    </p:anim>
                                    <p:set>
                                      <p:cBhvr>
                                        <p:cTn id="9" dur="500"/>
                                        <p:tgtEl>
                                          <p:spTgt spid="2"/>
                                        </p:tgtEl>
                                        <p:attrNameLst>
                                          <p:attrName>fill.type</p:attrName>
                                        </p:attrNameLst>
                                      </p:cBhvr>
                                      <p:to>
                                        <p:strVal val="solid"/>
                                      </p:to>
                                    </p:set>
                                  </p:childTnLst>
                                </p:cTn>
                              </p:par>
                            </p:childTnLst>
                          </p:cTn>
                        </p:par>
                        <p:par>
                          <p:cTn id="10" fill="hold">
                            <p:stCondLst>
                              <p:cond delay="3500"/>
                            </p:stCondLst>
                            <p:childTnLst>
                              <p:par>
                                <p:cTn id="11" presetID="10"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C49D8D6B-362E-4C2D-A6DC-04D606DC47DC}" type="slidenum">
              <a:rPr lang="en-US" altLang="ja-JP" smtClean="0"/>
              <a:pPr/>
              <a:t>‹#›</a:t>
            </a:fld>
            <a:endParaRPr lang="en-US" altLang="ja-JP"/>
          </a:p>
        </p:txBody>
      </p:sp>
    </p:spTree>
    <p:extLst>
      <p:ext uri="{BB962C8B-B14F-4D97-AF65-F5344CB8AC3E}">
        <p14:creationId xmlns:p14="http://schemas.microsoft.com/office/powerpoint/2010/main" val="276825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7AFC0FB5-2390-4D89-951B-23E3806B9A96}" type="slidenum">
              <a:rPr lang="en-US" altLang="ja-JP" smtClean="0"/>
              <a:pPr/>
              <a:t>‹#›</a:t>
            </a:fld>
            <a:endParaRPr lang="en-US" altLang="ja-JP"/>
          </a:p>
        </p:txBody>
      </p:sp>
    </p:spTree>
    <p:extLst>
      <p:ext uri="{BB962C8B-B14F-4D97-AF65-F5344CB8AC3E}">
        <p14:creationId xmlns:p14="http://schemas.microsoft.com/office/powerpoint/2010/main" val="2631282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607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74275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2403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2536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7150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1998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0321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6436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295667C7-48E3-418E-9F88-21E6B8C64153}" type="slidenum">
              <a:rPr lang="en-US" altLang="ja-JP" smtClean="0"/>
              <a:pPr/>
              <a:t>‹#›</a:t>
            </a:fld>
            <a:endParaRPr lang="en-US" altLang="ja-JP"/>
          </a:p>
        </p:txBody>
      </p:sp>
    </p:spTree>
    <p:extLst>
      <p:ext uri="{BB962C8B-B14F-4D97-AF65-F5344CB8AC3E}">
        <p14:creationId xmlns:p14="http://schemas.microsoft.com/office/powerpoint/2010/main" val="4083618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819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2359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4055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37584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2097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91841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3523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431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6898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202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DF88158A-FE61-470A-B441-18468EA07638}" type="slidenum">
              <a:rPr lang="en-US" altLang="ja-JP" smtClean="0"/>
              <a:pPr/>
              <a:t>‹#›</a:t>
            </a:fld>
            <a:endParaRPr lang="en-US" altLang="ja-JP"/>
          </a:p>
        </p:txBody>
      </p:sp>
    </p:spTree>
    <p:extLst>
      <p:ext uri="{BB962C8B-B14F-4D97-AF65-F5344CB8AC3E}">
        <p14:creationId xmlns:p14="http://schemas.microsoft.com/office/powerpoint/2010/main" val="39333011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9884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04457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96857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172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2316064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2242026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430665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460828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993339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301231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en-US" altLang="ja-JP"/>
          </a:p>
        </p:txBody>
      </p:sp>
      <p:sp>
        <p:nvSpPr>
          <p:cNvPr id="6" name="フッター プレースホルダー 5"/>
          <p:cNvSpPr>
            <a:spLocks noGrp="1"/>
          </p:cNvSpPr>
          <p:nvPr>
            <p:ph type="ftr" sz="quarter" idx="11"/>
          </p:nvPr>
        </p:nvSpPr>
        <p:spPr/>
        <p:txBody>
          <a:bodyPr/>
          <a:lstStyle/>
          <a:p>
            <a:endParaRPr lang="en-US" altLang="ja-JP"/>
          </a:p>
        </p:txBody>
      </p:sp>
      <p:sp>
        <p:nvSpPr>
          <p:cNvPr id="7" name="スライド番号プレースホルダー 6"/>
          <p:cNvSpPr>
            <a:spLocks noGrp="1"/>
          </p:cNvSpPr>
          <p:nvPr>
            <p:ph type="sldNum" sz="quarter" idx="12"/>
          </p:nvPr>
        </p:nvSpPr>
        <p:spPr/>
        <p:txBody>
          <a:bodyPr/>
          <a:lstStyle/>
          <a:p>
            <a:fld id="{C2FF5AF0-25D3-4B8B-967C-DFA44C4B4F7B}" type="slidenum">
              <a:rPr lang="en-US" altLang="ja-JP" smtClean="0"/>
              <a:pPr/>
              <a:t>‹#›</a:t>
            </a:fld>
            <a:endParaRPr lang="en-US" altLang="ja-JP"/>
          </a:p>
        </p:txBody>
      </p:sp>
    </p:spTree>
    <p:extLst>
      <p:ext uri="{BB962C8B-B14F-4D97-AF65-F5344CB8AC3E}">
        <p14:creationId xmlns:p14="http://schemas.microsoft.com/office/powerpoint/2010/main" val="3826532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395963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325498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3711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3528200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72459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en-US" altLang="ja-JP"/>
          </a:p>
        </p:txBody>
      </p:sp>
      <p:sp>
        <p:nvSpPr>
          <p:cNvPr id="8" name="フッター プレースホルダー 7"/>
          <p:cNvSpPr>
            <a:spLocks noGrp="1"/>
          </p:cNvSpPr>
          <p:nvPr>
            <p:ph type="ftr" sz="quarter" idx="11"/>
          </p:nvPr>
        </p:nvSpPr>
        <p:spPr/>
        <p:txBody>
          <a:bodyPr/>
          <a:lstStyle/>
          <a:p>
            <a:endParaRPr lang="en-US" altLang="ja-JP"/>
          </a:p>
        </p:txBody>
      </p:sp>
      <p:sp>
        <p:nvSpPr>
          <p:cNvPr id="9" name="スライド番号プレースホルダー 8"/>
          <p:cNvSpPr>
            <a:spLocks noGrp="1"/>
          </p:cNvSpPr>
          <p:nvPr>
            <p:ph type="sldNum" sz="quarter" idx="12"/>
          </p:nvPr>
        </p:nvSpPr>
        <p:spPr/>
        <p:txBody>
          <a:bodyPr/>
          <a:lstStyle/>
          <a:p>
            <a:fld id="{76E0B5ED-FB25-4CA9-892E-E4ABC8D46A5E}" type="slidenum">
              <a:rPr lang="en-US" altLang="ja-JP" smtClean="0"/>
              <a:pPr/>
              <a:t>‹#›</a:t>
            </a:fld>
            <a:endParaRPr lang="en-US" altLang="ja-JP"/>
          </a:p>
        </p:txBody>
      </p:sp>
    </p:spTree>
    <p:extLst>
      <p:ext uri="{BB962C8B-B14F-4D97-AF65-F5344CB8AC3E}">
        <p14:creationId xmlns:p14="http://schemas.microsoft.com/office/powerpoint/2010/main" val="69783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en-US" altLang="ja-JP"/>
          </a:p>
        </p:txBody>
      </p:sp>
      <p:sp>
        <p:nvSpPr>
          <p:cNvPr id="4" name="フッター プレースホルダー 3"/>
          <p:cNvSpPr>
            <a:spLocks noGrp="1"/>
          </p:cNvSpPr>
          <p:nvPr>
            <p:ph type="ftr" sz="quarter" idx="11"/>
          </p:nvPr>
        </p:nvSpPr>
        <p:spPr/>
        <p:txBody>
          <a:bodyPr/>
          <a:lstStyle/>
          <a:p>
            <a:endParaRPr lang="en-US" altLang="ja-JP"/>
          </a:p>
        </p:txBody>
      </p:sp>
      <p:sp>
        <p:nvSpPr>
          <p:cNvPr id="5" name="スライド番号プレースホルダー 4"/>
          <p:cNvSpPr>
            <a:spLocks noGrp="1"/>
          </p:cNvSpPr>
          <p:nvPr>
            <p:ph type="sldNum" sz="quarter" idx="12"/>
          </p:nvPr>
        </p:nvSpPr>
        <p:spPr/>
        <p:txBody>
          <a:bodyPr/>
          <a:lstStyle/>
          <a:p>
            <a:fld id="{5139FF0B-D832-4051-A48C-17C1E7DA535A}" type="slidenum">
              <a:rPr lang="en-US" altLang="ja-JP" smtClean="0"/>
              <a:pPr/>
              <a:t>‹#›</a:t>
            </a:fld>
            <a:endParaRPr lang="en-US" altLang="ja-JP"/>
          </a:p>
        </p:txBody>
      </p:sp>
    </p:spTree>
    <p:extLst>
      <p:ext uri="{BB962C8B-B14F-4D97-AF65-F5344CB8AC3E}">
        <p14:creationId xmlns:p14="http://schemas.microsoft.com/office/powerpoint/2010/main" val="2039737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en-US" altLang="ja-JP"/>
          </a:p>
        </p:txBody>
      </p:sp>
      <p:sp>
        <p:nvSpPr>
          <p:cNvPr id="3" name="フッター プレースホルダー 2"/>
          <p:cNvSpPr>
            <a:spLocks noGrp="1"/>
          </p:cNvSpPr>
          <p:nvPr>
            <p:ph type="ftr" sz="quarter" idx="11"/>
          </p:nvPr>
        </p:nvSpPr>
        <p:spPr/>
        <p:txBody>
          <a:bodyPr/>
          <a:lstStyle/>
          <a:p>
            <a:endParaRPr lang="en-US" altLang="ja-JP"/>
          </a:p>
        </p:txBody>
      </p:sp>
      <p:sp>
        <p:nvSpPr>
          <p:cNvPr id="4" name="スライド番号プレースホルダー 3"/>
          <p:cNvSpPr>
            <a:spLocks noGrp="1"/>
          </p:cNvSpPr>
          <p:nvPr>
            <p:ph type="sldNum" sz="quarter" idx="12"/>
          </p:nvPr>
        </p:nvSpPr>
        <p:spPr/>
        <p:txBody>
          <a:bodyPr/>
          <a:lstStyle/>
          <a:p>
            <a:fld id="{87A87649-965F-411F-984B-265B755B2FBA}" type="slidenum">
              <a:rPr lang="en-US" altLang="ja-JP" smtClean="0"/>
              <a:pPr/>
              <a:t>‹#›</a:t>
            </a:fld>
            <a:endParaRPr lang="en-US" altLang="ja-JP"/>
          </a:p>
        </p:txBody>
      </p:sp>
    </p:spTree>
    <p:extLst>
      <p:ext uri="{BB962C8B-B14F-4D97-AF65-F5344CB8AC3E}">
        <p14:creationId xmlns:p14="http://schemas.microsoft.com/office/powerpoint/2010/main" val="232115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p>
        </p:txBody>
      </p:sp>
      <p:sp>
        <p:nvSpPr>
          <p:cNvPr id="6" name="フッター プレースホルダー 5"/>
          <p:cNvSpPr>
            <a:spLocks noGrp="1"/>
          </p:cNvSpPr>
          <p:nvPr>
            <p:ph type="ftr" sz="quarter" idx="11"/>
          </p:nvPr>
        </p:nvSpPr>
        <p:spPr/>
        <p:txBody>
          <a:bodyPr/>
          <a:lstStyle/>
          <a:p>
            <a:endParaRPr lang="en-US" altLang="ja-JP"/>
          </a:p>
        </p:txBody>
      </p:sp>
      <p:sp>
        <p:nvSpPr>
          <p:cNvPr id="7" name="スライド番号プレースホルダー 6"/>
          <p:cNvSpPr>
            <a:spLocks noGrp="1"/>
          </p:cNvSpPr>
          <p:nvPr>
            <p:ph type="sldNum" sz="quarter" idx="12"/>
          </p:nvPr>
        </p:nvSpPr>
        <p:spPr/>
        <p:txBody>
          <a:bodyPr/>
          <a:lstStyle/>
          <a:p>
            <a:fld id="{C93C3FBD-080C-4B93-8754-E7D17EA7A2EB}" type="slidenum">
              <a:rPr lang="en-US" altLang="ja-JP" smtClean="0"/>
              <a:pPr/>
              <a:t>‹#›</a:t>
            </a:fld>
            <a:endParaRPr lang="en-US" altLang="ja-JP"/>
          </a:p>
        </p:txBody>
      </p:sp>
    </p:spTree>
    <p:extLst>
      <p:ext uri="{BB962C8B-B14F-4D97-AF65-F5344CB8AC3E}">
        <p14:creationId xmlns:p14="http://schemas.microsoft.com/office/powerpoint/2010/main" val="241591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p>
        </p:txBody>
      </p:sp>
      <p:sp>
        <p:nvSpPr>
          <p:cNvPr id="6" name="フッター プレースホルダー 5"/>
          <p:cNvSpPr>
            <a:spLocks noGrp="1"/>
          </p:cNvSpPr>
          <p:nvPr>
            <p:ph type="ftr" sz="quarter" idx="11"/>
          </p:nvPr>
        </p:nvSpPr>
        <p:spPr/>
        <p:txBody>
          <a:bodyPr/>
          <a:lstStyle/>
          <a:p>
            <a:endParaRPr lang="en-US" altLang="ja-JP"/>
          </a:p>
        </p:txBody>
      </p:sp>
      <p:sp>
        <p:nvSpPr>
          <p:cNvPr id="7" name="スライド番号プレースホルダー 6"/>
          <p:cNvSpPr>
            <a:spLocks noGrp="1"/>
          </p:cNvSpPr>
          <p:nvPr>
            <p:ph type="sldNum" sz="quarter" idx="12"/>
          </p:nvPr>
        </p:nvSpPr>
        <p:spPr/>
        <p:txBody>
          <a:bodyPr/>
          <a:lstStyle/>
          <a:p>
            <a:fld id="{60D3FF0A-D06F-41A7-9992-505273971CE2}" type="slidenum">
              <a:rPr lang="en-US" altLang="ja-JP" smtClean="0"/>
              <a:pPr/>
              <a:t>‹#›</a:t>
            </a:fld>
            <a:endParaRPr lang="en-US" altLang="ja-JP"/>
          </a:p>
        </p:txBody>
      </p:sp>
    </p:spTree>
    <p:extLst>
      <p:ext uri="{BB962C8B-B14F-4D97-AF65-F5344CB8AC3E}">
        <p14:creationId xmlns:p14="http://schemas.microsoft.com/office/powerpoint/2010/main" val="38077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53907-0251-4DD3-BBA6-A8B2F0858065}" type="slidenum">
              <a:rPr lang="en-US" altLang="ja-JP" smtClean="0"/>
              <a:pPr/>
              <a:t>‹#›</a:t>
            </a:fld>
            <a:endParaRPr lang="en-US" altLang="ja-JP"/>
          </a:p>
        </p:txBody>
      </p:sp>
    </p:spTree>
    <p:extLst>
      <p:ext uri="{BB962C8B-B14F-4D97-AF65-F5344CB8AC3E}">
        <p14:creationId xmlns:p14="http://schemas.microsoft.com/office/powerpoint/2010/main" val="15338876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E99459-8F23-4C67-A57C-2EF2FF84DA1E}" type="datetimeFigureOut">
              <a:rPr lang="ja-JP" altLang="en-US" smtClean="0">
                <a:solidFill>
                  <a:prstClr val="black">
                    <a:tint val="75000"/>
                  </a:prstClr>
                </a:solidFill>
                <a:latin typeface="Calibri"/>
                <a:ea typeface="ＭＳ Ｐゴシック"/>
              </a:rPr>
              <a:pPr fontAlgn="auto">
                <a:spcBef>
                  <a:spcPts val="0"/>
                </a:spcBef>
                <a:spcAft>
                  <a:spcPts val="0"/>
                </a:spcAft>
              </a:pPr>
              <a:t>2025/3/19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B5D0874-57B5-420B-A04D-E7CEFDEB3DAC}"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33494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E99459-8F23-4C67-A57C-2EF2FF84DA1E}" type="datetimeFigureOut">
              <a:rPr lang="ja-JP" altLang="en-US" smtClean="0">
                <a:solidFill>
                  <a:prstClr val="black">
                    <a:tint val="75000"/>
                  </a:prstClr>
                </a:solidFill>
                <a:latin typeface="Calibri"/>
                <a:ea typeface="ＭＳ Ｐゴシック"/>
              </a:rPr>
              <a:pPr fontAlgn="auto">
                <a:spcBef>
                  <a:spcPts val="0"/>
                </a:spcBef>
                <a:spcAft>
                  <a:spcPts val="0"/>
                </a:spcAft>
              </a:pPr>
              <a:t>2025/3/19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B5D0874-57B5-420B-A04D-E7CEFDEB3DAC}"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7732932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464E3-3E3A-4D45-B42F-7A5CE702E406}" type="datetimeFigureOut">
              <a:rPr kumimoji="1" lang="ja-JP" altLang="en-US" smtClean="0"/>
              <a:t>2025/3/19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29409395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411760" y="4221088"/>
            <a:ext cx="4392488" cy="1584176"/>
          </a:xfrm>
          <a:prstGeom prst="rect">
            <a:avLst/>
          </a:prstGeom>
          <a:ln>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fontAlgn="auto">
              <a:spcAft>
                <a:spcPts val="0"/>
              </a:spcAft>
            </a:pPr>
            <a:r>
              <a:rPr lang="ja-JP" altLang="en-US" sz="4000">
                <a:solidFill>
                  <a:srgbClr val="9A0000"/>
                </a:solidFill>
                <a:latin typeface="メイリオ" panose="020B0604030504040204" pitchFamily="50" charset="-128"/>
                <a:ea typeface="メイリオ" panose="020B0604030504040204" pitchFamily="50" charset="-128"/>
              </a:rPr>
              <a:t>〇〇〇小学校　</a:t>
            </a:r>
            <a:endParaRPr lang="en-US" altLang="ja-JP" sz="4000">
              <a:solidFill>
                <a:srgbClr val="9A0000"/>
              </a:solidFill>
              <a:latin typeface="メイリオ" panose="020B0604030504040204" pitchFamily="50" charset="-128"/>
              <a:ea typeface="メイリオ" panose="020B0604030504040204" pitchFamily="50" charset="-128"/>
            </a:endParaRPr>
          </a:p>
          <a:p>
            <a:pPr fontAlgn="auto">
              <a:spcAft>
                <a:spcPts val="0"/>
              </a:spcAft>
            </a:pPr>
            <a:r>
              <a:rPr lang="ja-JP" altLang="en-US" sz="4000">
                <a:solidFill>
                  <a:srgbClr val="9A0000"/>
                </a:solidFill>
                <a:latin typeface="メイリオ" panose="020B0604030504040204" pitchFamily="50" charset="-128"/>
                <a:ea typeface="メイリオ" panose="020B0604030504040204" pitchFamily="50" charset="-128"/>
              </a:rPr>
              <a:t>５年生</a:t>
            </a:r>
            <a:endParaRPr lang="ja-JP" altLang="ja-JP" sz="4000">
              <a:solidFill>
                <a:srgbClr val="9A0000"/>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539552" y="1250438"/>
            <a:ext cx="5493812" cy="369332"/>
          </a:xfrm>
          <a:prstGeom prst="rect">
            <a:avLst/>
          </a:prstGeom>
          <a:noFill/>
        </p:spPr>
        <p:txBody>
          <a:bodyPr wrap="none" rtlCol="0">
            <a:spAutoFit/>
          </a:bodyPr>
          <a:lstStyle/>
          <a:p>
            <a:r>
              <a:rPr kumimoji="1" lang="ja-JP" altLang="en-US">
                <a:latin typeface="メイリオ" panose="020B0604030504040204" pitchFamily="50" charset="-128"/>
                <a:ea typeface="メイリオ" panose="020B0604030504040204" pitchFamily="50" charset="-128"/>
              </a:rPr>
              <a:t>じ　　　　しん　　　　　　　　　つ　　　　なみ</a:t>
            </a:r>
          </a:p>
        </p:txBody>
      </p:sp>
      <p:sp>
        <p:nvSpPr>
          <p:cNvPr id="10" name="テキスト ボックス 9">
            <a:extLst>
              <a:ext uri="{FF2B5EF4-FFF2-40B4-BE49-F238E27FC236}">
                <a16:creationId xmlns:a16="http://schemas.microsoft.com/office/drawing/2014/main" id="{21811039-D543-4E63-876C-FF2FFE798A2A}"/>
              </a:ext>
            </a:extLst>
          </p:cNvPr>
          <p:cNvSpPr txBox="1"/>
          <p:nvPr/>
        </p:nvSpPr>
        <p:spPr>
          <a:xfrm>
            <a:off x="251520" y="1340768"/>
            <a:ext cx="8352928" cy="2746906"/>
          </a:xfrm>
          <a:prstGeom prst="rect">
            <a:avLst/>
          </a:prstGeom>
          <a:noFill/>
        </p:spPr>
        <p:txBody>
          <a:bodyPr wrap="square">
            <a:spAutoFit/>
          </a:bodyPr>
          <a:lstStyle/>
          <a:p>
            <a:pPr algn="dist" fontAlgn="auto">
              <a:lnSpc>
                <a:spcPct val="150000"/>
              </a:lnSpc>
              <a:spcAft>
                <a:spcPts val="0"/>
              </a:spcAft>
            </a:pPr>
            <a:r>
              <a:rPr lang="ja-JP" altLang="en-US" sz="6000" b="1">
                <a:solidFill>
                  <a:srgbClr val="00B050"/>
                </a:solidFill>
                <a:latin typeface="メイリオ" panose="020B0604030504040204" pitchFamily="50" charset="-128"/>
                <a:ea typeface="メイリオ" panose="020B0604030504040204" pitchFamily="50" charset="-128"/>
              </a:rPr>
              <a:t>地震</a:t>
            </a:r>
            <a:r>
              <a:rPr lang="ja-JP" altLang="en-US" sz="6000" b="1">
                <a:latin typeface="メイリオ" panose="020B0604030504040204" pitchFamily="50" charset="-128"/>
                <a:ea typeface="メイリオ" panose="020B0604030504040204" pitchFamily="50" charset="-128"/>
              </a:rPr>
              <a:t>や</a:t>
            </a:r>
            <a:r>
              <a:rPr lang="ja-JP" altLang="en-US" sz="6000" b="1">
                <a:solidFill>
                  <a:srgbClr val="0070C0"/>
                </a:solidFill>
                <a:latin typeface="メイリオ" panose="020B0604030504040204" pitchFamily="50" charset="-128"/>
                <a:ea typeface="メイリオ" panose="020B0604030504040204" pitchFamily="50" charset="-128"/>
              </a:rPr>
              <a:t>津波</a:t>
            </a:r>
            <a:r>
              <a:rPr lang="ja-JP" altLang="en-US" sz="6000" b="1">
                <a:latin typeface="メイリオ" panose="020B0604030504040204" pitchFamily="50" charset="-128"/>
                <a:ea typeface="メイリオ" panose="020B0604030504040204" pitchFamily="50" charset="-128"/>
              </a:rPr>
              <a:t>から　</a:t>
            </a:r>
            <a:br>
              <a:rPr lang="en-US" altLang="ja-JP" sz="6000" b="1">
                <a:latin typeface="メイリオ" panose="020B0604030504040204" pitchFamily="50" charset="-128"/>
                <a:ea typeface="メイリオ" panose="020B0604030504040204" pitchFamily="50" charset="-128"/>
              </a:rPr>
            </a:br>
            <a:r>
              <a:rPr lang="ja-JP" altLang="en-US" sz="6000" b="1">
                <a:solidFill>
                  <a:srgbClr val="FF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命を守る</a:t>
            </a:r>
            <a:r>
              <a:rPr lang="ja-JP" altLang="en-US" sz="6000" b="1">
                <a:latin typeface="メイリオ" panose="020B0604030504040204" pitchFamily="50" charset="-128"/>
                <a:ea typeface="メイリオ" panose="020B0604030504040204" pitchFamily="50" charset="-128"/>
              </a:rPr>
              <a:t>ために</a:t>
            </a:r>
            <a:endParaRPr lang="ja-JP" altLang="ja-JP" sz="6000" b="1">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01D0B5A9-57CF-C46A-9E8F-B3376C5656F0}"/>
              </a:ext>
            </a:extLst>
          </p:cNvPr>
          <p:cNvPicPr>
            <a:picLocks noChangeAspect="1"/>
          </p:cNvPicPr>
          <p:nvPr/>
        </p:nvPicPr>
        <p:blipFill>
          <a:blip r:embed="rId3"/>
          <a:stretch>
            <a:fillRect/>
          </a:stretch>
        </p:blipFill>
        <p:spPr>
          <a:xfrm>
            <a:off x="359862" y="4407066"/>
            <a:ext cx="2221731" cy="1924993"/>
          </a:xfrm>
          <a:prstGeom prst="rect">
            <a:avLst/>
          </a:prstGeom>
        </p:spPr>
      </p:pic>
      <p:sp>
        <p:nvSpPr>
          <p:cNvPr id="3" name="正方形/長方形 2">
            <a:extLst>
              <a:ext uri="{FF2B5EF4-FFF2-40B4-BE49-F238E27FC236}">
                <a16:creationId xmlns:a16="http://schemas.microsoft.com/office/drawing/2014/main" id="{CCD23DED-7ACB-48A4-F570-FF4181AA410F}"/>
              </a:ext>
            </a:extLst>
          </p:cNvPr>
          <p:cNvSpPr>
            <a:spLocks noChangeArrowheads="1"/>
          </p:cNvSpPr>
          <p:nvPr/>
        </p:nvSpPr>
        <p:spPr bwMode="auto">
          <a:xfrm>
            <a:off x="359862" y="6347408"/>
            <a:ext cx="24119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ja-JP" altLang="en-US" sz="1050">
                <a:solidFill>
                  <a:prstClr val="black"/>
                </a:solidFill>
                <a:latin typeface="メイリオ" panose="020B0604030504040204" pitchFamily="50" charset="-128"/>
                <a:ea typeface="メイリオ" panose="020B0604030504040204" pitchFamily="50" charset="-128"/>
              </a:rPr>
              <a:t>気象庁マスコットキャラクター</a:t>
            </a:r>
            <a:endParaRPr lang="en-US" altLang="ja-JP" sz="105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pPr>
            <a:r>
              <a:rPr lang="ja-JP" altLang="en-US" sz="1050">
                <a:solidFill>
                  <a:prstClr val="black"/>
                </a:solidFill>
                <a:latin typeface="メイリオ" panose="020B0604030504040204" pitchFamily="50" charset="-128"/>
                <a:ea typeface="メイリオ" panose="020B0604030504040204" pitchFamily="50" charset="-128"/>
              </a:rPr>
              <a:t>はれるん</a:t>
            </a:r>
            <a:endParaRPr lang="en-US" altLang="ja-JP" sz="1050">
              <a:solidFill>
                <a:prstClr val="black"/>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03CE66E6-B5A2-F563-2B99-7EA9488F15A8}"/>
              </a:ext>
            </a:extLst>
          </p:cNvPr>
          <p:cNvSpPr txBox="1"/>
          <p:nvPr/>
        </p:nvSpPr>
        <p:spPr>
          <a:xfrm>
            <a:off x="7519837" y="6429249"/>
            <a:ext cx="1624163" cy="215444"/>
          </a:xfrm>
          <a:prstGeom prst="rect">
            <a:avLst/>
          </a:prstGeom>
          <a:noFill/>
        </p:spPr>
        <p:txBody>
          <a:bodyPr wrap="none" lIns="91440" tIns="45720" rIns="91440" bIns="45720" rtlCol="0" anchor="t">
            <a:spAutoFit/>
          </a:bodyPr>
          <a:lstStyle/>
          <a:p>
            <a:r>
              <a:rPr lang="ja-JP" altLang="en-US" sz="800">
                <a:latin typeface="メイリオ"/>
                <a:ea typeface="メイリオ"/>
              </a:rPr>
              <a:t> </a:t>
            </a:r>
            <a:r>
              <a:rPr kumimoji="1" lang="ja-JP" altLang="en-US" sz="800">
                <a:latin typeface="メイリオ"/>
                <a:ea typeface="メイリオ"/>
              </a:rPr>
              <a:t>おおさかかんくきしょうだい </a:t>
            </a:r>
          </a:p>
        </p:txBody>
      </p:sp>
      <p:sp>
        <p:nvSpPr>
          <p:cNvPr id="9" name="テキスト ボックス 8">
            <a:extLst>
              <a:ext uri="{FF2B5EF4-FFF2-40B4-BE49-F238E27FC236}">
                <a16:creationId xmlns:a16="http://schemas.microsoft.com/office/drawing/2014/main" id="{CDBD92B9-0C87-4B77-DF3B-EF6B784968D2}"/>
              </a:ext>
            </a:extLst>
          </p:cNvPr>
          <p:cNvSpPr txBox="1"/>
          <p:nvPr/>
        </p:nvSpPr>
        <p:spPr>
          <a:xfrm>
            <a:off x="7026634" y="6550223"/>
            <a:ext cx="1980029" cy="307777"/>
          </a:xfrm>
          <a:prstGeom prst="rect">
            <a:avLst/>
          </a:prstGeom>
          <a:noFill/>
        </p:spPr>
        <p:txBody>
          <a:bodyPr wrap="none" rtlCol="0">
            <a:spAutoFit/>
          </a:bodyPr>
          <a:lstStyle/>
          <a:p>
            <a:r>
              <a:rPr lang="ja-JP" altLang="en-US" sz="1400">
                <a:latin typeface="メイリオ"/>
                <a:ea typeface="メイリオ"/>
              </a:rPr>
              <a:t>作成：大阪管区気象台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E080F1A6-DDAC-5A18-59CD-2FC559C1DBBF}"/>
              </a:ext>
            </a:extLst>
          </p:cNvPr>
          <p:cNvGrpSpPr/>
          <p:nvPr/>
        </p:nvGrpSpPr>
        <p:grpSpPr>
          <a:xfrm>
            <a:off x="35496" y="1361446"/>
            <a:ext cx="9073008" cy="4887887"/>
            <a:chOff x="70992" y="1434756"/>
            <a:chExt cx="9073008" cy="4887887"/>
          </a:xfrm>
        </p:grpSpPr>
        <p:grpSp>
          <p:nvGrpSpPr>
            <p:cNvPr id="47" name="グループ化 46">
              <a:extLst>
                <a:ext uri="{FF2B5EF4-FFF2-40B4-BE49-F238E27FC236}">
                  <a16:creationId xmlns:a16="http://schemas.microsoft.com/office/drawing/2014/main" id="{3679ECA8-B060-12CF-2E6B-7E60732157A5}"/>
                </a:ext>
              </a:extLst>
            </p:cNvPr>
            <p:cNvGrpSpPr/>
            <p:nvPr/>
          </p:nvGrpSpPr>
          <p:grpSpPr>
            <a:xfrm>
              <a:off x="70992" y="1434756"/>
              <a:ext cx="9073008" cy="4887887"/>
              <a:chOff x="70992" y="1434756"/>
              <a:chExt cx="9073008" cy="4887887"/>
            </a:xfrm>
          </p:grpSpPr>
          <p:pic>
            <p:nvPicPr>
              <p:cNvPr id="32" name="図 31">
                <a:extLst>
                  <a:ext uri="{FF2B5EF4-FFF2-40B4-BE49-F238E27FC236}">
                    <a16:creationId xmlns:a16="http://schemas.microsoft.com/office/drawing/2014/main" id="{62DA9F25-7355-003A-BDC6-6672B186512B}"/>
                  </a:ext>
                </a:extLst>
              </p:cNvPr>
              <p:cNvPicPr>
                <a:picLocks noChangeAspect="1"/>
              </p:cNvPicPr>
              <p:nvPr/>
            </p:nvPicPr>
            <p:blipFill>
              <a:blip r:embed="rId5"/>
              <a:stretch>
                <a:fillRect/>
              </a:stretch>
            </p:blipFill>
            <p:spPr>
              <a:xfrm>
                <a:off x="70992" y="1434756"/>
                <a:ext cx="9073008" cy="4887887"/>
              </a:xfrm>
              <a:prstGeom prst="rect">
                <a:avLst/>
              </a:prstGeom>
            </p:spPr>
          </p:pic>
          <p:sp>
            <p:nvSpPr>
              <p:cNvPr id="35" name="テキスト ボックス 34">
                <a:extLst>
                  <a:ext uri="{FF2B5EF4-FFF2-40B4-BE49-F238E27FC236}">
                    <a16:creationId xmlns:a16="http://schemas.microsoft.com/office/drawing/2014/main" id="{9DED8C3C-B51E-618E-FE00-983DA706F1DE}"/>
                  </a:ext>
                </a:extLst>
              </p:cNvPr>
              <p:cNvSpPr txBox="1"/>
              <p:nvPr/>
            </p:nvSpPr>
            <p:spPr>
              <a:xfrm>
                <a:off x="8266837" y="6078488"/>
                <a:ext cx="877163" cy="230832"/>
              </a:xfrm>
              <a:prstGeom prst="rect">
                <a:avLst/>
              </a:prstGeom>
              <a:noFill/>
            </p:spPr>
            <p:txBody>
              <a:bodyPr wrap="none" rtlCol="0">
                <a:spAutoFit/>
              </a:bodyPr>
              <a:lstStyle/>
              <a:p>
                <a:pPr fontAlgn="auto">
                  <a:spcBef>
                    <a:spcPts val="0"/>
                  </a:spcBef>
                  <a:spcAft>
                    <a:spcPts val="0"/>
                  </a:spcAft>
                </a:pPr>
                <a:r>
                  <a:rPr lang="ja-JP" altLang="en-US" sz="900">
                    <a:solidFill>
                      <a:schemeClr val="bg1"/>
                    </a:solidFill>
                    <a:latin typeface="メイリオ" panose="020B0604030504040204" pitchFamily="50" charset="-128"/>
                    <a:ea typeface="メイリオ" panose="020B0604030504040204" pitchFamily="50" charset="-128"/>
                  </a:rPr>
                  <a:t>気象庁　提供</a:t>
                </a:r>
              </a:p>
            </p:txBody>
          </p:sp>
        </p:grpSp>
        <p:sp>
          <p:nvSpPr>
            <p:cNvPr id="7" name="テキスト ボックス 6">
              <a:extLst>
                <a:ext uri="{FF2B5EF4-FFF2-40B4-BE49-F238E27FC236}">
                  <a16:creationId xmlns:a16="http://schemas.microsoft.com/office/drawing/2014/main" id="{692CB9BA-01F5-F29C-AF1F-78C712B35CF4}"/>
                </a:ext>
              </a:extLst>
            </p:cNvPr>
            <p:cNvSpPr txBox="1"/>
            <p:nvPr/>
          </p:nvSpPr>
          <p:spPr>
            <a:xfrm>
              <a:off x="7182030" y="3562140"/>
              <a:ext cx="1723549" cy="830997"/>
            </a:xfrm>
            <a:prstGeom prst="rect">
              <a:avLst/>
            </a:prstGeom>
            <a:noFill/>
          </p:spPr>
          <p:txBody>
            <a:bodyPr wrap="none" rtlCol="0">
              <a:spAutoFit/>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プレート</a:t>
              </a:r>
              <a:endParaRPr kumimoji="1" lang="en-US" altLang="ja-JP" sz="2400" b="1">
                <a:solidFill>
                  <a:schemeClr val="bg1"/>
                </a:solidFill>
                <a:latin typeface="メイリオ" panose="020B0604030504040204" pitchFamily="50" charset="-128"/>
                <a:ea typeface="メイリオ" panose="020B0604030504040204" pitchFamily="50" charset="-128"/>
              </a:endParaRPr>
            </a:p>
            <a:p>
              <a:pPr algn="ctr"/>
              <a:r>
                <a:rPr lang="ja-JP" altLang="en-US" sz="2400" b="1">
                  <a:solidFill>
                    <a:schemeClr val="bg1"/>
                  </a:solidFill>
                  <a:latin typeface="メイリオ" panose="020B0604030504040204" pitchFamily="50" charset="-128"/>
                  <a:ea typeface="メイリオ" panose="020B0604030504040204" pitchFamily="50" charset="-128"/>
                </a:rPr>
                <a:t>（</a:t>
              </a:r>
              <a:r>
                <a:rPr kumimoji="1" lang="ja-JP" altLang="en-US" sz="2400" b="1">
                  <a:solidFill>
                    <a:schemeClr val="bg1"/>
                  </a:solidFill>
                  <a:latin typeface="メイリオ" panose="020B0604030504040204" pitchFamily="50" charset="-128"/>
                  <a:ea typeface="メイリオ" panose="020B0604030504040204" pitchFamily="50" charset="-128"/>
                </a:rPr>
                <a:t>岩の板）</a:t>
              </a:r>
              <a:endParaRPr kumimoji="1" lang="en-US" altLang="ja-JP" sz="2400" b="1">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471D86B-F17A-417C-9F5F-ACD41312D77C}"/>
                </a:ext>
              </a:extLst>
            </p:cNvPr>
            <p:cNvSpPr txBox="1"/>
            <p:nvPr/>
          </p:nvSpPr>
          <p:spPr>
            <a:xfrm>
              <a:off x="292675" y="3762376"/>
              <a:ext cx="1723549" cy="830997"/>
            </a:xfrm>
            <a:prstGeom prst="rect">
              <a:avLst/>
            </a:prstGeom>
            <a:noFill/>
          </p:spPr>
          <p:txBody>
            <a:bodyPr wrap="none" rtlCol="0">
              <a:spAutoFit/>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プレート</a:t>
              </a:r>
              <a:endParaRPr kumimoji="1" lang="en-US" altLang="ja-JP" sz="2400" b="1">
                <a:solidFill>
                  <a:schemeClr val="bg1"/>
                </a:solidFill>
                <a:latin typeface="メイリオ" panose="020B0604030504040204" pitchFamily="50" charset="-128"/>
                <a:ea typeface="メイリオ" panose="020B0604030504040204" pitchFamily="50" charset="-128"/>
              </a:endParaRPr>
            </a:p>
            <a:p>
              <a:pPr algn="ctr"/>
              <a:r>
                <a:rPr lang="ja-JP" altLang="en-US" sz="2400" b="1">
                  <a:solidFill>
                    <a:schemeClr val="bg1"/>
                  </a:solidFill>
                  <a:latin typeface="メイリオ" panose="020B0604030504040204" pitchFamily="50" charset="-128"/>
                  <a:ea typeface="メイリオ" panose="020B0604030504040204" pitchFamily="50" charset="-128"/>
                </a:rPr>
                <a:t>（</a:t>
              </a:r>
              <a:r>
                <a:rPr kumimoji="1" lang="ja-JP" altLang="en-US" sz="2400" b="1">
                  <a:solidFill>
                    <a:schemeClr val="bg1"/>
                  </a:solidFill>
                  <a:latin typeface="メイリオ" panose="020B0604030504040204" pitchFamily="50" charset="-128"/>
                  <a:ea typeface="メイリオ" panose="020B0604030504040204" pitchFamily="50" charset="-128"/>
                </a:rPr>
                <a:t>岩の板）</a:t>
              </a:r>
              <a:endParaRPr kumimoji="1" lang="en-US" altLang="ja-JP" sz="2400" b="1">
                <a:solidFill>
                  <a:schemeClr val="bg1"/>
                </a:solidFill>
                <a:latin typeface="メイリオ" panose="020B0604030504040204" pitchFamily="50" charset="-128"/>
                <a:ea typeface="メイリオ" panose="020B0604030504040204" pitchFamily="50" charset="-128"/>
              </a:endParaRPr>
            </a:p>
          </p:txBody>
        </p:sp>
      </p:grpSp>
      <p:sp>
        <p:nvSpPr>
          <p:cNvPr id="42" name="テキスト ボックス 41">
            <a:extLst>
              <a:ext uri="{FF2B5EF4-FFF2-40B4-BE49-F238E27FC236}">
                <a16:creationId xmlns:a16="http://schemas.microsoft.com/office/drawing/2014/main" id="{804FFF42-F5C2-767E-8527-1138ADFD991C}"/>
              </a:ext>
            </a:extLst>
          </p:cNvPr>
          <p:cNvSpPr txBox="1"/>
          <p:nvPr/>
        </p:nvSpPr>
        <p:spPr>
          <a:xfrm>
            <a:off x="6653970" y="5488792"/>
            <a:ext cx="2454534" cy="523220"/>
          </a:xfrm>
          <a:prstGeom prst="rect">
            <a:avLst/>
          </a:prstGeom>
          <a:noFill/>
        </p:spPr>
        <p:txBody>
          <a:bodyPr wrap="square" rtlCol="0">
            <a:spAutoFit/>
          </a:bodyPr>
          <a:lstStyle/>
          <a:p>
            <a:r>
              <a:rPr lang="ja-JP" altLang="en-US" sz="2800" b="1">
                <a:solidFill>
                  <a:schemeClr val="bg1"/>
                </a:solidFill>
                <a:latin typeface="メイリオ" panose="020B0604030504040204" pitchFamily="50" charset="-128"/>
                <a:ea typeface="メイリオ" panose="020B0604030504040204" pitchFamily="50" charset="-128"/>
              </a:rPr>
              <a:t>⇒ 溝</a:t>
            </a:r>
            <a:r>
              <a:rPr lang="en-US" altLang="ja-JP" sz="2800" b="1">
                <a:solidFill>
                  <a:schemeClr val="bg1"/>
                </a:solidFill>
                <a:latin typeface="メイリオ" panose="020B0604030504040204" pitchFamily="50" charset="-128"/>
                <a:ea typeface="メイリオ" panose="020B0604030504040204" pitchFamily="50" charset="-128"/>
              </a:rPr>
              <a:t>(</a:t>
            </a:r>
            <a:r>
              <a:rPr lang="ja-JP" altLang="en-US" sz="2800" b="1">
                <a:solidFill>
                  <a:schemeClr val="bg1"/>
                </a:solidFill>
                <a:latin typeface="メイリオ" panose="020B0604030504040204" pitchFamily="50" charset="-128"/>
                <a:ea typeface="メイリオ" panose="020B0604030504040204" pitchFamily="50" charset="-128"/>
              </a:rPr>
              <a:t>トラフ</a:t>
            </a:r>
            <a:r>
              <a:rPr lang="en-US" altLang="ja-JP" sz="2800" b="1">
                <a:solidFill>
                  <a:schemeClr val="bg1"/>
                </a:solidFill>
                <a:latin typeface="メイリオ" panose="020B0604030504040204" pitchFamily="50" charset="-128"/>
                <a:ea typeface="メイリオ" panose="020B0604030504040204" pitchFamily="50" charset="-128"/>
              </a:rPr>
              <a:t>)</a:t>
            </a:r>
            <a:endParaRPr kumimoji="1" lang="en-US" altLang="ja-JP" sz="2800" b="1">
              <a:solidFill>
                <a:schemeClr val="bg1"/>
              </a:solidFill>
              <a:latin typeface="メイリオ" panose="020B0604030504040204" pitchFamily="50" charset="-128"/>
              <a:ea typeface="メイリオ" panose="020B0604030504040204" pitchFamily="50" charset="-128"/>
            </a:endParaRPr>
          </a:p>
        </p:txBody>
      </p:sp>
      <p:grpSp>
        <p:nvGrpSpPr>
          <p:cNvPr id="49" name="グループ化 48">
            <a:extLst>
              <a:ext uri="{FF2B5EF4-FFF2-40B4-BE49-F238E27FC236}">
                <a16:creationId xmlns:a16="http://schemas.microsoft.com/office/drawing/2014/main" id="{C5AE6F0E-263D-EDF2-91B3-6D7DB096975B}"/>
              </a:ext>
            </a:extLst>
          </p:cNvPr>
          <p:cNvGrpSpPr/>
          <p:nvPr/>
        </p:nvGrpSpPr>
        <p:grpSpPr>
          <a:xfrm>
            <a:off x="4968906" y="1622790"/>
            <a:ext cx="2941881" cy="3985614"/>
            <a:chOff x="4968906" y="1622790"/>
            <a:chExt cx="2941881" cy="3985614"/>
          </a:xfrm>
        </p:grpSpPr>
        <p:cxnSp>
          <p:nvCxnSpPr>
            <p:cNvPr id="38" name="直線矢印コネクタ 37">
              <a:extLst>
                <a:ext uri="{FF2B5EF4-FFF2-40B4-BE49-F238E27FC236}">
                  <a16:creationId xmlns:a16="http://schemas.microsoft.com/office/drawing/2014/main" id="{6B076040-3D4F-7263-328A-498ECBA4D847}"/>
                </a:ext>
              </a:extLst>
            </p:cNvPr>
            <p:cNvCxnSpPr>
              <a:cxnSpLocks/>
            </p:cNvCxnSpPr>
            <p:nvPr/>
          </p:nvCxnSpPr>
          <p:spPr>
            <a:xfrm flipH="1" flipV="1">
              <a:off x="6307029" y="4271552"/>
              <a:ext cx="636580" cy="78680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4B4B6F78-EE5D-081F-C043-F776CC3384C4}"/>
                </a:ext>
              </a:extLst>
            </p:cNvPr>
            <p:cNvSpPr txBox="1"/>
            <p:nvPr/>
          </p:nvSpPr>
          <p:spPr>
            <a:xfrm>
              <a:off x="6289830" y="5085184"/>
              <a:ext cx="1620957" cy="523220"/>
            </a:xfrm>
            <a:prstGeom prst="rect">
              <a:avLst/>
            </a:prstGeom>
            <a:noFill/>
          </p:spPr>
          <p:txBody>
            <a:bodyPr wrap="none" rtlCol="0">
              <a:spAutoFit/>
            </a:bodyPr>
            <a:lstStyle/>
            <a:p>
              <a:r>
                <a:rPr kumimoji="1" lang="ja-JP" altLang="en-US" sz="2800" b="1">
                  <a:solidFill>
                    <a:schemeClr val="bg1"/>
                  </a:solidFill>
                  <a:latin typeface="メイリオ" panose="020B0604030504040204" pitchFamily="50" charset="-128"/>
                  <a:ea typeface="メイリオ" panose="020B0604030504040204" pitchFamily="50" charset="-128"/>
                </a:rPr>
                <a:t>さかい目</a:t>
              </a:r>
              <a:endParaRPr kumimoji="1" lang="en-US" altLang="ja-JP" sz="2800" b="1">
                <a:solidFill>
                  <a:schemeClr val="bg1"/>
                </a:solidFill>
                <a:latin typeface="メイリオ" panose="020B0604030504040204" pitchFamily="50" charset="-128"/>
                <a:ea typeface="メイリオ" panose="020B0604030504040204" pitchFamily="50" charset="-128"/>
              </a:endParaRPr>
            </a:p>
          </p:txBody>
        </p:sp>
        <p:cxnSp>
          <p:nvCxnSpPr>
            <p:cNvPr id="37" name="直線コネクタ 36">
              <a:extLst>
                <a:ext uri="{FF2B5EF4-FFF2-40B4-BE49-F238E27FC236}">
                  <a16:creationId xmlns:a16="http://schemas.microsoft.com/office/drawing/2014/main" id="{6AE72232-D1C4-8B9B-965F-BEB109CFD681}"/>
                </a:ext>
              </a:extLst>
            </p:cNvPr>
            <p:cNvCxnSpPr/>
            <p:nvPr/>
          </p:nvCxnSpPr>
          <p:spPr>
            <a:xfrm>
              <a:off x="4968906" y="1622790"/>
              <a:ext cx="1296144" cy="2520280"/>
            </a:xfrm>
            <a:prstGeom prst="line">
              <a:avLst/>
            </a:prstGeom>
            <a:ln w="76200" cap="flat" cmpd="sng" algn="ctr">
              <a:solidFill>
                <a:srgbClr val="0000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 name="Rectangle 9">
            <a:extLst>
              <a:ext uri="{FF2B5EF4-FFF2-40B4-BE49-F238E27FC236}">
                <a16:creationId xmlns:a16="http://schemas.microsoft.com/office/drawing/2014/main" id="{A0059750-9952-6FB2-DC7D-D3BC56CB6C00}"/>
              </a:ext>
            </a:extLst>
          </p:cNvPr>
          <p:cNvSpPr txBox="1">
            <a:spLocks noChangeArrowheads="1"/>
          </p:cNvSpPr>
          <p:nvPr/>
        </p:nvSpPr>
        <p:spPr bwMode="auto">
          <a:xfrm>
            <a:off x="0" y="-471"/>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a:solidFill>
                  <a:prstClr val="black"/>
                </a:solidFill>
                <a:latin typeface="メイリオ" panose="020B0604030504040204" pitchFamily="50" charset="-128"/>
                <a:ea typeface="メイリオ" panose="020B0604030504040204" pitchFamily="50" charset="-128"/>
              </a:rPr>
              <a:t>地震や津波はどこで起こる？</a:t>
            </a:r>
          </a:p>
        </p:txBody>
      </p:sp>
      <p:sp>
        <p:nvSpPr>
          <p:cNvPr id="5" name="テキスト ボックス 4">
            <a:extLst>
              <a:ext uri="{FF2B5EF4-FFF2-40B4-BE49-F238E27FC236}">
                <a16:creationId xmlns:a16="http://schemas.microsoft.com/office/drawing/2014/main" id="{919313EE-C0BE-E5BA-19C3-A440797F2E45}"/>
              </a:ext>
            </a:extLst>
          </p:cNvPr>
          <p:cNvSpPr txBox="1"/>
          <p:nvPr/>
        </p:nvSpPr>
        <p:spPr>
          <a:xfrm>
            <a:off x="1630898" y="-471"/>
            <a:ext cx="880707"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じ　しん</a:t>
            </a:r>
          </a:p>
        </p:txBody>
      </p:sp>
      <p:sp>
        <p:nvSpPr>
          <p:cNvPr id="6" name="テキスト ボックス 5">
            <a:extLst>
              <a:ext uri="{FF2B5EF4-FFF2-40B4-BE49-F238E27FC236}">
                <a16:creationId xmlns:a16="http://schemas.microsoft.com/office/drawing/2014/main" id="{68456785-6AED-3994-9C52-DCBF3FC6A920}"/>
              </a:ext>
            </a:extLst>
          </p:cNvPr>
          <p:cNvSpPr txBox="1"/>
          <p:nvPr/>
        </p:nvSpPr>
        <p:spPr>
          <a:xfrm>
            <a:off x="3027159" y="0"/>
            <a:ext cx="921946" cy="246221"/>
          </a:xfrm>
          <a:prstGeom prst="rect">
            <a:avLst/>
          </a:prstGeom>
          <a:noFill/>
        </p:spPr>
        <p:txBody>
          <a:bodyPr wrap="square" rtlCol="0">
            <a:spAutoFit/>
          </a:bodyPr>
          <a:lstStyle/>
          <a:p>
            <a:r>
              <a:rPr kumimoji="1" lang="ja-JP" altLang="en-US" sz="1000">
                <a:latin typeface="メイリオ" panose="020B0604030504040204" pitchFamily="50" charset="-128"/>
                <a:ea typeface="メイリオ" panose="020B0604030504040204" pitchFamily="50" charset="-128"/>
              </a:rPr>
              <a:t>つ　　なみ</a:t>
            </a:r>
          </a:p>
        </p:txBody>
      </p:sp>
      <p:sp>
        <p:nvSpPr>
          <p:cNvPr id="53" name="テキスト ボックス 52">
            <a:extLst>
              <a:ext uri="{FF2B5EF4-FFF2-40B4-BE49-F238E27FC236}">
                <a16:creationId xmlns:a16="http://schemas.microsoft.com/office/drawing/2014/main" id="{584268C1-B596-4E83-467B-51C6BED5176F}"/>
              </a:ext>
            </a:extLst>
          </p:cNvPr>
          <p:cNvSpPr txBox="1"/>
          <p:nvPr/>
        </p:nvSpPr>
        <p:spPr>
          <a:xfrm>
            <a:off x="7146534" y="2460638"/>
            <a:ext cx="1723549" cy="461665"/>
          </a:xfrm>
          <a:prstGeom prst="rect">
            <a:avLst/>
          </a:prstGeom>
          <a:noFill/>
        </p:spPr>
        <p:txBody>
          <a:bodyPr wrap="none" rtlCol="0">
            <a:spAutoFit/>
          </a:bodyPr>
          <a:lstStyle/>
          <a:p>
            <a:r>
              <a:rPr kumimoji="1" lang="ja-JP" altLang="en-US" sz="2400" b="1">
                <a:solidFill>
                  <a:schemeClr val="bg1"/>
                </a:solidFill>
                <a:latin typeface="メイリオ" panose="020B0604030504040204" pitchFamily="50" charset="-128"/>
                <a:ea typeface="メイリオ" panose="020B0604030504040204" pitchFamily="50" charset="-128"/>
              </a:rPr>
              <a:t>海</a:t>
            </a:r>
            <a:r>
              <a:rPr lang="ja-JP" altLang="en-US" sz="2400" b="1">
                <a:solidFill>
                  <a:schemeClr val="bg1"/>
                </a:solidFill>
                <a:latin typeface="メイリオ" panose="020B0604030504040204" pitchFamily="50" charset="-128"/>
                <a:ea typeface="メイリオ" panose="020B0604030504040204" pitchFamily="50" charset="-128"/>
              </a:rPr>
              <a:t>がある方</a:t>
            </a:r>
            <a:endParaRPr kumimoji="1" lang="ja-JP" altLang="en-US" sz="2400" b="1">
              <a:solidFill>
                <a:schemeClr val="bg1"/>
              </a:solidFill>
              <a:latin typeface="メイリオ" panose="020B0604030504040204" pitchFamily="50" charset="-128"/>
              <a:ea typeface="メイリオ" panose="020B0604030504040204" pitchFamily="50" charset="-128"/>
            </a:endParaRPr>
          </a:p>
        </p:txBody>
      </p:sp>
      <p:grpSp>
        <p:nvGrpSpPr>
          <p:cNvPr id="54" name="グループ化 53">
            <a:extLst>
              <a:ext uri="{FF2B5EF4-FFF2-40B4-BE49-F238E27FC236}">
                <a16:creationId xmlns:a16="http://schemas.microsoft.com/office/drawing/2014/main" id="{291AC697-E148-4B11-92B2-0BB5A93844B8}"/>
              </a:ext>
            </a:extLst>
          </p:cNvPr>
          <p:cNvGrpSpPr/>
          <p:nvPr/>
        </p:nvGrpSpPr>
        <p:grpSpPr>
          <a:xfrm>
            <a:off x="0" y="1178871"/>
            <a:ext cx="9144000" cy="5169908"/>
            <a:chOff x="0" y="1178871"/>
            <a:chExt cx="9144000" cy="5169908"/>
          </a:xfrm>
        </p:grpSpPr>
        <p:pic>
          <p:nvPicPr>
            <p:cNvPr id="2" name="本庁_120411_津波発生のしくみ">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178871"/>
              <a:ext cx="9144000" cy="5143500"/>
            </a:xfrm>
            <a:prstGeom prst="rect">
              <a:avLst/>
            </a:prstGeom>
          </p:spPr>
        </p:pic>
        <p:sp>
          <p:nvSpPr>
            <p:cNvPr id="11" name="テキスト ボックス 10"/>
            <p:cNvSpPr txBox="1"/>
            <p:nvPr/>
          </p:nvSpPr>
          <p:spPr>
            <a:xfrm>
              <a:off x="8195845" y="6117947"/>
              <a:ext cx="877163" cy="230832"/>
            </a:xfrm>
            <a:prstGeom prst="rect">
              <a:avLst/>
            </a:prstGeom>
            <a:noFill/>
          </p:spPr>
          <p:txBody>
            <a:bodyPr wrap="none" rtlCol="0">
              <a:spAutoFit/>
            </a:bodyPr>
            <a:lstStyle/>
            <a:p>
              <a:pPr fontAlgn="auto">
                <a:spcBef>
                  <a:spcPts val="0"/>
                </a:spcBef>
                <a:spcAft>
                  <a:spcPts val="0"/>
                </a:spcAft>
              </a:pPr>
              <a:r>
                <a:rPr lang="ja-JP" altLang="en-US" sz="900">
                  <a:solidFill>
                    <a:schemeClr val="bg1"/>
                  </a:solidFill>
                  <a:latin typeface="メイリオ" panose="020B0604030504040204" pitchFamily="50" charset="-128"/>
                  <a:ea typeface="メイリオ" panose="020B0604030504040204" pitchFamily="50" charset="-128"/>
                </a:rPr>
                <a:t>気象庁　提供</a:t>
              </a:r>
            </a:p>
          </p:txBody>
        </p:sp>
      </p:grpSp>
      <p:sp>
        <p:nvSpPr>
          <p:cNvPr id="50" name="テキスト ボックス 49">
            <a:extLst>
              <a:ext uri="{FF2B5EF4-FFF2-40B4-BE49-F238E27FC236}">
                <a16:creationId xmlns:a16="http://schemas.microsoft.com/office/drawing/2014/main" id="{DB1BFF37-715E-E6A1-BBF8-56F101746485}"/>
              </a:ext>
            </a:extLst>
          </p:cNvPr>
          <p:cNvSpPr txBox="1"/>
          <p:nvPr/>
        </p:nvSpPr>
        <p:spPr>
          <a:xfrm>
            <a:off x="7115450" y="4620459"/>
            <a:ext cx="1467068" cy="707886"/>
          </a:xfrm>
          <a:prstGeom prst="rect">
            <a:avLst/>
          </a:prstGeom>
          <a:noFill/>
        </p:spPr>
        <p:txBody>
          <a:bodyPr wrap="none" rtlCol="0">
            <a:spAutoFit/>
          </a:bodyPr>
          <a:lstStyle/>
          <a:p>
            <a:r>
              <a:rPr kumimoji="1" lang="ja-JP" altLang="en-US" sz="2000" b="1">
                <a:solidFill>
                  <a:schemeClr val="bg1"/>
                </a:solidFill>
                <a:latin typeface="メイリオ" panose="020B0604030504040204" pitchFamily="50" charset="-128"/>
                <a:ea typeface="メイリオ" panose="020B0604030504040204" pitchFamily="50" charset="-128"/>
              </a:rPr>
              <a:t>↑プレート</a:t>
            </a:r>
          </a:p>
          <a:p>
            <a:r>
              <a:rPr lang="ja-JP" altLang="en-US" sz="2000" b="1">
                <a:solidFill>
                  <a:schemeClr val="bg1"/>
                </a:solidFill>
                <a:latin typeface="メイリオ" panose="020B0604030504040204" pitchFamily="50" charset="-128"/>
                <a:ea typeface="メイリオ" panose="020B0604030504040204" pitchFamily="50" charset="-128"/>
              </a:rPr>
              <a:t>（</a:t>
            </a:r>
            <a:r>
              <a:rPr kumimoji="1" lang="ja-JP" altLang="en-US" sz="2000" b="1">
                <a:solidFill>
                  <a:schemeClr val="bg1"/>
                </a:solidFill>
                <a:latin typeface="メイリオ" panose="020B0604030504040204" pitchFamily="50" charset="-128"/>
                <a:ea typeface="メイリオ" panose="020B0604030504040204" pitchFamily="50" charset="-128"/>
              </a:rPr>
              <a:t>岩の板）</a:t>
            </a:r>
            <a:endParaRPr kumimoji="1" lang="en-US" altLang="ja-JP" sz="2000" b="1">
              <a:solidFill>
                <a:schemeClr val="bg1"/>
              </a:solidFill>
              <a:latin typeface="メイリオ" panose="020B0604030504040204" pitchFamily="50" charset="-128"/>
              <a:ea typeface="メイリオ" panose="020B0604030504040204" pitchFamily="50" charset="-128"/>
            </a:endParaRPr>
          </a:p>
        </p:txBody>
      </p:sp>
      <p:sp>
        <p:nvSpPr>
          <p:cNvPr id="12" name="下矢印 11"/>
          <p:cNvSpPr/>
          <p:nvPr/>
        </p:nvSpPr>
        <p:spPr>
          <a:xfrm rot="5552552">
            <a:off x="6324236" y="3638759"/>
            <a:ext cx="316798" cy="90878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3675337">
            <a:off x="4260425" y="4065669"/>
            <a:ext cx="316798" cy="90878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2B3DFB2-EAD8-4231-22FC-6A1E3C7AF9F2}"/>
              </a:ext>
            </a:extLst>
          </p:cNvPr>
          <p:cNvSpPr txBox="1"/>
          <p:nvPr/>
        </p:nvSpPr>
        <p:spPr>
          <a:xfrm>
            <a:off x="163830" y="3750621"/>
            <a:ext cx="1467068" cy="707886"/>
          </a:xfrm>
          <a:prstGeom prst="rect">
            <a:avLst/>
          </a:prstGeom>
          <a:noFill/>
        </p:spPr>
        <p:txBody>
          <a:bodyPr wrap="none" rtlCol="0">
            <a:spAutoFit/>
          </a:bodyPr>
          <a:lstStyle/>
          <a:p>
            <a:r>
              <a:rPr kumimoji="1" lang="ja-JP" altLang="en-US" sz="2000" b="1">
                <a:solidFill>
                  <a:schemeClr val="bg1"/>
                </a:solidFill>
                <a:latin typeface="メイリオ" panose="020B0604030504040204" pitchFamily="50" charset="-128"/>
                <a:ea typeface="メイリオ" panose="020B0604030504040204" pitchFamily="50" charset="-128"/>
              </a:rPr>
              <a:t>プレート↑</a:t>
            </a:r>
          </a:p>
          <a:p>
            <a:r>
              <a:rPr lang="ja-JP" altLang="en-US" sz="2000" b="1">
                <a:solidFill>
                  <a:schemeClr val="bg1"/>
                </a:solidFill>
                <a:latin typeface="メイリオ" panose="020B0604030504040204" pitchFamily="50" charset="-128"/>
                <a:ea typeface="メイリオ" panose="020B0604030504040204" pitchFamily="50" charset="-128"/>
              </a:rPr>
              <a:t>（</a:t>
            </a:r>
            <a:r>
              <a:rPr kumimoji="1" lang="ja-JP" altLang="en-US" sz="2000" b="1">
                <a:solidFill>
                  <a:schemeClr val="bg1"/>
                </a:solidFill>
                <a:latin typeface="メイリオ" panose="020B0604030504040204" pitchFamily="50" charset="-128"/>
                <a:ea typeface="メイリオ" panose="020B0604030504040204" pitchFamily="50" charset="-128"/>
              </a:rPr>
              <a:t>岩の板）</a:t>
            </a:r>
            <a:endParaRPr kumimoji="1" lang="en-US" altLang="ja-JP" sz="2000" b="1">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323528" y="2538309"/>
            <a:ext cx="2339102" cy="830997"/>
          </a:xfrm>
          <a:prstGeom prst="rect">
            <a:avLst/>
          </a:prstGeom>
          <a:noFill/>
        </p:spPr>
        <p:txBody>
          <a:bodyPr wrap="none" rtlCol="0">
            <a:spAutoFit/>
          </a:bodyPr>
          <a:lstStyle/>
          <a:p>
            <a:r>
              <a:rPr kumimoji="1" lang="ja-JP" altLang="en-US" sz="2400" b="1">
                <a:solidFill>
                  <a:schemeClr val="bg1"/>
                </a:solidFill>
                <a:latin typeface="メイリオ" panose="020B0604030504040204" pitchFamily="50" charset="-128"/>
                <a:ea typeface="メイリオ" panose="020B0604030504040204" pitchFamily="50" charset="-128"/>
              </a:rPr>
              <a:t>みんなが</a:t>
            </a:r>
            <a:endParaRPr kumimoji="1" lang="en-US" altLang="ja-JP" sz="2400" b="1">
              <a:solidFill>
                <a:schemeClr val="bg1"/>
              </a:solidFill>
              <a:latin typeface="メイリオ" panose="020B0604030504040204" pitchFamily="50" charset="-128"/>
              <a:ea typeface="メイリオ" panose="020B0604030504040204" pitchFamily="50" charset="-128"/>
            </a:endParaRPr>
          </a:p>
          <a:p>
            <a:r>
              <a:rPr lang="ja-JP" altLang="en-US" sz="2400" b="1">
                <a:solidFill>
                  <a:schemeClr val="bg1"/>
                </a:solidFill>
                <a:latin typeface="メイリオ" panose="020B0604030504040204" pitchFamily="50" charset="-128"/>
                <a:ea typeface="メイリオ" panose="020B0604030504040204" pitchFamily="50" charset="-128"/>
              </a:rPr>
              <a:t>く</a:t>
            </a:r>
            <a:r>
              <a:rPr kumimoji="1" lang="ja-JP" altLang="en-US" sz="2400" b="1">
                <a:solidFill>
                  <a:schemeClr val="bg1"/>
                </a:solidFill>
                <a:latin typeface="メイリオ" panose="020B0604030504040204" pitchFamily="50" charset="-128"/>
                <a:ea typeface="メイリオ" panose="020B0604030504040204" pitchFamily="50" charset="-128"/>
              </a:rPr>
              <a:t>らしている方</a:t>
            </a:r>
            <a:endParaRPr kumimoji="1" lang="en-US" altLang="ja-JP" sz="2400" b="1">
              <a:solidFill>
                <a:schemeClr val="bg1"/>
              </a:solidFill>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1485315"/>
            <a:ext cx="875322" cy="1052994"/>
          </a:xfrm>
          <a:prstGeom prst="rect">
            <a:avLst/>
          </a:prstGeom>
        </p:spPr>
      </p:pic>
      <p:sp>
        <p:nvSpPr>
          <p:cNvPr id="4" name="テキスト ボックス 3">
            <a:extLst>
              <a:ext uri="{FF2B5EF4-FFF2-40B4-BE49-F238E27FC236}">
                <a16:creationId xmlns:a16="http://schemas.microsoft.com/office/drawing/2014/main" id="{ECDC3C5B-32F8-C160-98AB-A5D85BFE48C8}"/>
              </a:ext>
            </a:extLst>
          </p:cNvPr>
          <p:cNvSpPr txBox="1"/>
          <p:nvPr/>
        </p:nvSpPr>
        <p:spPr>
          <a:xfrm>
            <a:off x="27693" y="5008239"/>
            <a:ext cx="4328429" cy="1200329"/>
          </a:xfrm>
          <a:prstGeom prst="rect">
            <a:avLst/>
          </a:prstGeom>
          <a:noFill/>
        </p:spPr>
        <p:txBody>
          <a:bodyPr wrap="none" rtlCol="0">
            <a:spAutoFit/>
          </a:bodyPr>
          <a:lstStyle/>
          <a:p>
            <a:r>
              <a:rPr kumimoji="1" lang="ja-JP" altLang="en-US" sz="3600">
                <a:solidFill>
                  <a:schemeClr val="bg1"/>
                </a:solidFill>
              </a:rPr>
              <a:t>力がとても強い</a:t>
            </a:r>
            <a:endParaRPr kumimoji="1" lang="en-US" altLang="ja-JP" sz="3600">
              <a:solidFill>
                <a:schemeClr val="bg1"/>
              </a:solidFill>
            </a:endParaRPr>
          </a:p>
          <a:p>
            <a:r>
              <a:rPr lang="ja-JP" altLang="en-US" sz="3600">
                <a:solidFill>
                  <a:schemeClr val="bg1"/>
                </a:solidFill>
              </a:rPr>
              <a:t>すぐにはおさまらない</a:t>
            </a:r>
            <a:endParaRPr kumimoji="1" lang="ja-JP" altLang="en-US" sz="3600">
              <a:solidFill>
                <a:schemeClr val="bg1"/>
              </a:solidFill>
            </a:endParaRPr>
          </a:p>
        </p:txBody>
      </p:sp>
    </p:spTree>
    <p:extLst>
      <p:ext uri="{BB962C8B-B14F-4D97-AF65-F5344CB8AC3E}">
        <p14:creationId xmlns:p14="http://schemas.microsoft.com/office/powerpoint/2010/main" val="333958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1000"/>
                                        <p:tgtEl>
                                          <p:spTgt spid="1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fade">
                                      <p:cBhvr>
                                        <p:cTn id="46" dur="5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fade">
                                      <p:cBhvr>
                                        <p:cTn id="5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
                </p:tgtEl>
              </p:cMediaNode>
            </p:video>
          </p:childTnLst>
        </p:cTn>
      </p:par>
    </p:tnLst>
    <p:bldLst>
      <p:bldP spid="42" grpId="0"/>
      <p:bldP spid="53" grpId="0"/>
      <p:bldP spid="50" grpId="0"/>
      <p:bldP spid="12" grpId="0" animBg="1"/>
      <p:bldP spid="13" grpId="0" animBg="1"/>
      <p:bldP spid="5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b="4828"/>
          <a:stretch/>
        </p:blipFill>
        <p:spPr>
          <a:xfrm>
            <a:off x="251520" y="1906778"/>
            <a:ext cx="8666702" cy="4258526"/>
          </a:xfrm>
          <a:prstGeom prst="rect">
            <a:avLst/>
          </a:prstGeom>
        </p:spPr>
      </p:pic>
      <p:sp>
        <p:nvSpPr>
          <p:cNvPr id="56" name="テキスト ボックス 55"/>
          <p:cNvSpPr txBox="1"/>
          <p:nvPr/>
        </p:nvSpPr>
        <p:spPr>
          <a:xfrm>
            <a:off x="1795349" y="2042902"/>
            <a:ext cx="2698175" cy="954107"/>
          </a:xfrm>
          <a:prstGeom prst="rect">
            <a:avLst/>
          </a:prstGeom>
          <a:noFill/>
        </p:spPr>
        <p:txBody>
          <a:bodyPr wrap="none" rtlCol="0">
            <a:spAutoFit/>
          </a:bodyPr>
          <a:lstStyle/>
          <a:p>
            <a:r>
              <a:rPr kumimoji="1" lang="ja-JP" altLang="en-US" sz="2800">
                <a:solidFill>
                  <a:schemeClr val="bg1"/>
                </a:solidFill>
                <a:latin typeface="メイリオ" panose="020B0604030504040204" pitchFamily="50" charset="-128"/>
                <a:ea typeface="メイリオ" panose="020B0604030504040204" pitchFamily="50" charset="-128"/>
              </a:rPr>
              <a:t>みんなが</a:t>
            </a:r>
            <a:endParaRPr kumimoji="1" lang="en-US" altLang="ja-JP" sz="2800">
              <a:solidFill>
                <a:schemeClr val="bg1"/>
              </a:solidFill>
              <a:latin typeface="メイリオ" panose="020B0604030504040204" pitchFamily="50" charset="-128"/>
              <a:ea typeface="メイリオ" panose="020B0604030504040204" pitchFamily="50" charset="-128"/>
            </a:endParaRPr>
          </a:p>
          <a:p>
            <a:r>
              <a:rPr lang="ja-JP" altLang="en-US" sz="2800">
                <a:solidFill>
                  <a:schemeClr val="bg1"/>
                </a:solidFill>
                <a:latin typeface="メイリオ" panose="020B0604030504040204" pitchFamily="50" charset="-128"/>
                <a:ea typeface="メイリオ" panose="020B0604030504040204" pitchFamily="50" charset="-128"/>
              </a:rPr>
              <a:t>く</a:t>
            </a:r>
            <a:r>
              <a:rPr kumimoji="1" lang="ja-JP" altLang="en-US" sz="2800">
                <a:solidFill>
                  <a:schemeClr val="bg1"/>
                </a:solidFill>
                <a:latin typeface="メイリオ" panose="020B0604030504040204" pitchFamily="50" charset="-128"/>
                <a:ea typeface="メイリオ" panose="020B0604030504040204" pitchFamily="50" charset="-128"/>
              </a:rPr>
              <a:t>らしている方</a:t>
            </a:r>
            <a:endParaRPr kumimoji="1" lang="en-US" altLang="ja-JP" sz="2800">
              <a:solidFill>
                <a:schemeClr val="bg1"/>
              </a:solidFill>
              <a:latin typeface="メイリオ" panose="020B0604030504040204" pitchFamily="50" charset="-128"/>
              <a:ea typeface="メイリオ" panose="020B0604030504040204" pitchFamily="50" charset="-128"/>
            </a:endParaRPr>
          </a:p>
        </p:txBody>
      </p:sp>
      <p:sp>
        <p:nvSpPr>
          <p:cNvPr id="59" name="爆発 2 58"/>
          <p:cNvSpPr/>
          <p:nvPr/>
        </p:nvSpPr>
        <p:spPr>
          <a:xfrm>
            <a:off x="3395283" y="3005313"/>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爆発 2 61"/>
          <p:cNvSpPr/>
          <p:nvPr/>
        </p:nvSpPr>
        <p:spPr>
          <a:xfrm>
            <a:off x="6291163" y="3466060"/>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下矢印 57"/>
          <p:cNvSpPr/>
          <p:nvPr/>
        </p:nvSpPr>
        <p:spPr>
          <a:xfrm>
            <a:off x="4797899" y="1628799"/>
            <a:ext cx="819479" cy="1671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3059832" y="1012376"/>
            <a:ext cx="5115093" cy="584775"/>
          </a:xfrm>
          <a:prstGeom prst="rect">
            <a:avLst/>
          </a:prstGeom>
          <a:noFill/>
        </p:spPr>
        <p:txBody>
          <a:bodyPr wrap="square" rtlCol="0">
            <a:spAutoFit/>
          </a:bodyPr>
          <a:lstStyle/>
          <a:p>
            <a:r>
              <a:rPr lang="en-US" altLang="ja-JP" sz="3200">
                <a:latin typeface="メイリオ" panose="020B0604030504040204" pitchFamily="50" charset="-128"/>
                <a:ea typeface="メイリオ" panose="020B0604030504040204" pitchFamily="50" charset="-128"/>
              </a:rPr>
              <a:t>1</a:t>
            </a:r>
            <a:r>
              <a:rPr lang="ja-JP" altLang="en-US" sz="3200">
                <a:latin typeface="メイリオ" panose="020B0604030504040204" pitchFamily="50" charset="-128"/>
                <a:ea typeface="メイリオ" panose="020B0604030504040204" pitchFamily="50" charset="-128"/>
              </a:rPr>
              <a:t>つ目　ここがはね返る</a:t>
            </a:r>
            <a:endParaRPr kumimoji="1" lang="ja-JP" altLang="en-US" sz="3200">
              <a:latin typeface="メイリオ" panose="020B0604030504040204" pitchFamily="50" charset="-128"/>
              <a:ea typeface="メイリオ" panose="020B0604030504040204" pitchFamily="50" charset="-128"/>
            </a:endParaRPr>
          </a:p>
        </p:txBody>
      </p:sp>
      <p:sp>
        <p:nvSpPr>
          <p:cNvPr id="63" name="テキスト ボックス 62"/>
          <p:cNvSpPr txBox="1"/>
          <p:nvPr/>
        </p:nvSpPr>
        <p:spPr>
          <a:xfrm>
            <a:off x="755576" y="6199068"/>
            <a:ext cx="7956376" cy="584775"/>
          </a:xfrm>
          <a:prstGeom prst="rect">
            <a:avLst/>
          </a:prstGeom>
          <a:noFill/>
        </p:spPr>
        <p:txBody>
          <a:bodyPr wrap="square" rtlCol="0">
            <a:spAutoFit/>
          </a:bodyPr>
          <a:lstStyle/>
          <a:p>
            <a:r>
              <a:rPr lang="en-US" altLang="ja-JP" sz="3200">
                <a:latin typeface="メイリオ" panose="020B0604030504040204" pitchFamily="50" charset="-128"/>
                <a:ea typeface="メイリオ" panose="020B0604030504040204" pitchFamily="50" charset="-128"/>
              </a:rPr>
              <a:t>2</a:t>
            </a:r>
            <a:r>
              <a:rPr lang="ja-JP" altLang="en-US" sz="3200">
                <a:latin typeface="メイリオ" panose="020B0604030504040204" pitchFamily="50" charset="-128"/>
                <a:ea typeface="メイリオ" panose="020B0604030504040204" pitchFamily="50" charset="-128"/>
              </a:rPr>
              <a:t>つ目　プレートのどこかがわれてずれる</a:t>
            </a:r>
            <a:endParaRPr kumimoji="1" lang="ja-JP" altLang="en-US" sz="3200">
              <a:latin typeface="メイリオ" panose="020B0604030504040204" pitchFamily="50" charset="-128"/>
              <a:ea typeface="メイリオ" panose="020B0604030504040204" pitchFamily="50" charset="-128"/>
            </a:endParaRPr>
          </a:p>
        </p:txBody>
      </p:sp>
      <p:sp>
        <p:nvSpPr>
          <p:cNvPr id="12" name="テキスト ボックス 8"/>
          <p:cNvSpPr txBox="1"/>
          <p:nvPr/>
        </p:nvSpPr>
        <p:spPr>
          <a:xfrm>
            <a:off x="8053789" y="5934472"/>
            <a:ext cx="877163" cy="2308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rPr>
              <a:t>気象庁　提供</a:t>
            </a: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117" y="1952319"/>
            <a:ext cx="875322" cy="1052994"/>
          </a:xfrm>
          <a:prstGeom prst="rect">
            <a:avLst/>
          </a:prstGeom>
        </p:spPr>
      </p:pic>
      <p:sp>
        <p:nvSpPr>
          <p:cNvPr id="61" name="爆発 2 60"/>
          <p:cNvSpPr/>
          <p:nvPr/>
        </p:nvSpPr>
        <p:spPr>
          <a:xfrm>
            <a:off x="553344" y="2671618"/>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9">
            <a:extLst>
              <a:ext uri="{FF2B5EF4-FFF2-40B4-BE49-F238E27FC236}">
                <a16:creationId xmlns:a16="http://schemas.microsoft.com/office/drawing/2014/main" id="{58E06861-B911-6286-AFE8-5CE589BF2116}"/>
              </a:ext>
            </a:extLst>
          </p:cNvPr>
          <p:cNvSpPr txBox="1">
            <a:spLocks noChangeArrowheads="1"/>
          </p:cNvSpPr>
          <p:nvPr/>
        </p:nvSpPr>
        <p:spPr bwMode="auto">
          <a:xfrm>
            <a:off x="0" y="-471"/>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a:solidFill>
                  <a:prstClr val="black"/>
                </a:solidFill>
                <a:latin typeface="メイリオ" panose="020B0604030504040204" pitchFamily="50" charset="-128"/>
                <a:ea typeface="メイリオ" panose="020B0604030504040204" pitchFamily="50" charset="-128"/>
              </a:rPr>
              <a:t>地震や津波はどこで起こる？</a:t>
            </a:r>
          </a:p>
        </p:txBody>
      </p:sp>
      <p:sp>
        <p:nvSpPr>
          <p:cNvPr id="10" name="テキスト ボックス 9">
            <a:extLst>
              <a:ext uri="{FF2B5EF4-FFF2-40B4-BE49-F238E27FC236}">
                <a16:creationId xmlns:a16="http://schemas.microsoft.com/office/drawing/2014/main" id="{05FA438E-5D10-E7AB-F4BB-7C9BC337277E}"/>
              </a:ext>
            </a:extLst>
          </p:cNvPr>
          <p:cNvSpPr txBox="1"/>
          <p:nvPr/>
        </p:nvSpPr>
        <p:spPr>
          <a:xfrm>
            <a:off x="1630898" y="-16192"/>
            <a:ext cx="880707" cy="223837"/>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じ　しん</a:t>
            </a:r>
          </a:p>
        </p:txBody>
      </p:sp>
      <p:sp>
        <p:nvSpPr>
          <p:cNvPr id="11" name="テキスト ボックス 10">
            <a:extLst>
              <a:ext uri="{FF2B5EF4-FFF2-40B4-BE49-F238E27FC236}">
                <a16:creationId xmlns:a16="http://schemas.microsoft.com/office/drawing/2014/main" id="{435F46C8-2524-7D7D-72F6-7BFA5FA31DCE}"/>
              </a:ext>
            </a:extLst>
          </p:cNvPr>
          <p:cNvSpPr txBox="1"/>
          <p:nvPr/>
        </p:nvSpPr>
        <p:spPr>
          <a:xfrm>
            <a:off x="3027159" y="0"/>
            <a:ext cx="921946" cy="246221"/>
          </a:xfrm>
          <a:prstGeom prst="rect">
            <a:avLst/>
          </a:prstGeom>
          <a:noFill/>
        </p:spPr>
        <p:txBody>
          <a:bodyPr wrap="square" rtlCol="0">
            <a:spAutoFit/>
          </a:bodyPr>
          <a:lstStyle/>
          <a:p>
            <a:r>
              <a:rPr kumimoji="1" lang="ja-JP" altLang="en-US" sz="1000">
                <a:latin typeface="メイリオ" panose="020B0604030504040204" pitchFamily="50" charset="-128"/>
                <a:ea typeface="メイリオ" panose="020B0604030504040204" pitchFamily="50" charset="-128"/>
              </a:rPr>
              <a:t>つ　　なみ</a:t>
            </a:r>
          </a:p>
        </p:txBody>
      </p:sp>
    </p:spTree>
    <p:extLst>
      <p:ext uri="{BB962C8B-B14F-4D97-AF65-F5344CB8AC3E}">
        <p14:creationId xmlns:p14="http://schemas.microsoft.com/office/powerpoint/2010/main" val="196214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63" grpId="0"/>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77172" y="3457538"/>
            <a:ext cx="4867859" cy="3400462"/>
          </a:xfrm>
          <a:prstGeom prst="rect">
            <a:avLst/>
          </a:prstGeom>
        </p:spPr>
      </p:pic>
      <p:sp>
        <p:nvSpPr>
          <p:cNvPr id="17" name="テキスト ボックス 16"/>
          <p:cNvSpPr txBox="1"/>
          <p:nvPr/>
        </p:nvSpPr>
        <p:spPr>
          <a:xfrm>
            <a:off x="0" y="6642556"/>
            <a:ext cx="203132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sp>
        <p:nvSpPr>
          <p:cNvPr id="5" name="テキスト ボックス 4"/>
          <p:cNvSpPr txBox="1"/>
          <p:nvPr/>
        </p:nvSpPr>
        <p:spPr>
          <a:xfrm>
            <a:off x="931349" y="771244"/>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①強いゆ</a:t>
            </a:r>
            <a:r>
              <a:rPr kumimoji="1" lang="ja-JP" altLang="en-US" sz="3200" b="1" i="0" u="none" strike="noStrike" kern="1200" cap="none" spc="0" normalizeH="0" baseline="0" noProof="0" err="1">
                <a:ln>
                  <a:noFill/>
                </a:ln>
                <a:solidFill>
                  <a:srgbClr val="000000"/>
                </a:solidFill>
                <a:effectLst/>
                <a:uLnTx/>
                <a:uFillTx/>
                <a:latin typeface="メイリオ" panose="020B0604030504040204" pitchFamily="50" charset="-128"/>
                <a:ea typeface="メイリオ" panose="020B0604030504040204" pitchFamily="50" charset="-128"/>
                <a:cs typeface="+mn-cs"/>
              </a:rPr>
              <a:t>れを</a:t>
            </a: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感じたら！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9" name="図 8">
            <a:extLst>
              <a:ext uri="{FF2B5EF4-FFF2-40B4-BE49-F238E27FC236}">
                <a16:creationId xmlns:a16="http://schemas.microsoft.com/office/drawing/2014/main" id="{A47968A8-89C0-44E7-80EA-575DD2F0AF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 b="98715" l="0" r="99213"/>
                    </a14:imgEffect>
                  </a14:imgLayer>
                </a14:imgProps>
              </a:ext>
            </a:extLst>
          </a:blip>
          <a:srcRect l="6932" t="5060" r="5151"/>
          <a:stretch/>
        </p:blipFill>
        <p:spPr>
          <a:xfrm>
            <a:off x="4234202" y="3736505"/>
            <a:ext cx="1642178" cy="1357941"/>
          </a:xfrm>
          <a:prstGeom prst="rect">
            <a:avLst/>
          </a:prstGeom>
        </p:spPr>
      </p:pic>
      <p:sp>
        <p:nvSpPr>
          <p:cNvPr id="10" name="テキスト ボックス 9"/>
          <p:cNvSpPr txBox="1"/>
          <p:nvPr/>
        </p:nvSpPr>
        <p:spPr>
          <a:xfrm>
            <a:off x="931349" y="1570923"/>
            <a:ext cx="6983877" cy="1323439"/>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②弱くても、長くてゆっくりした</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ゆれを感じたら！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931349" y="2991318"/>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③津波</a:t>
            </a:r>
            <a:r>
              <a:rPr kumimoji="1" lang="ja-JP" altLang="en-US" sz="3200" b="1" i="0" u="none" strike="noStrike" kern="1200" cap="none" spc="0" normalizeH="0" baseline="0" noProof="0" err="1">
                <a:ln>
                  <a:noFill/>
                </a:ln>
                <a:solidFill>
                  <a:srgbClr val="000000"/>
                </a:solidFill>
                <a:effectLst/>
                <a:uLnTx/>
                <a:uFillTx/>
                <a:latin typeface="メイリオ" panose="020B0604030504040204" pitchFamily="50" charset="-128"/>
                <a:ea typeface="メイリオ" panose="020B0604030504040204" pitchFamily="50" charset="-128"/>
                <a:cs typeface="+mn-cs"/>
              </a:rPr>
              <a:t>け</a:t>
            </a: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いほう等を聞いたら！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 name="Rectangle 9">
            <a:extLst>
              <a:ext uri="{FF2B5EF4-FFF2-40B4-BE49-F238E27FC236}">
                <a16:creationId xmlns:a16="http://schemas.microsoft.com/office/drawing/2014/main" id="{AFE16EE0-A18C-70A5-771C-73F67D863220}"/>
              </a:ext>
            </a:extLst>
          </p:cNvPr>
          <p:cNvSpPr txBox="1">
            <a:spLocks noChangeArrowheads="1"/>
          </p:cNvSpPr>
          <p:nvPr/>
        </p:nvSpPr>
        <p:spPr bwMode="auto">
          <a:xfrm>
            <a:off x="0" y="1"/>
            <a:ext cx="9144000" cy="771244"/>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津波が来ることがわかる　てがかり</a:t>
            </a:r>
          </a:p>
        </p:txBody>
      </p:sp>
      <p:sp>
        <p:nvSpPr>
          <p:cNvPr id="6" name="テキスト ボックス 5">
            <a:extLst>
              <a:ext uri="{FF2B5EF4-FFF2-40B4-BE49-F238E27FC236}">
                <a16:creationId xmlns:a16="http://schemas.microsoft.com/office/drawing/2014/main" id="{9BCFA766-D83E-F8B5-53CC-D26F1000069B}"/>
              </a:ext>
            </a:extLst>
          </p:cNvPr>
          <p:cNvSpPr txBox="1"/>
          <p:nvPr/>
        </p:nvSpPr>
        <p:spPr>
          <a:xfrm>
            <a:off x="998213" y="6914"/>
            <a:ext cx="665573"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1132177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870" y="1116876"/>
            <a:ext cx="7548331" cy="5373113"/>
          </a:xfrm>
          <a:prstGeom prst="rect">
            <a:avLst/>
          </a:prstGeom>
        </p:spPr>
      </p:pic>
      <p:sp>
        <p:nvSpPr>
          <p:cNvPr id="15" name="テキスト ボックス 14"/>
          <p:cNvSpPr txBox="1"/>
          <p:nvPr/>
        </p:nvSpPr>
        <p:spPr>
          <a:xfrm>
            <a:off x="6586381" y="6594309"/>
            <a:ext cx="191590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大阪管区気象台地震火山課　提供</a:t>
            </a:r>
          </a:p>
        </p:txBody>
      </p:sp>
      <p:sp>
        <p:nvSpPr>
          <p:cNvPr id="4" name="Rectangle 9">
            <a:extLst>
              <a:ext uri="{FF2B5EF4-FFF2-40B4-BE49-F238E27FC236}">
                <a16:creationId xmlns:a16="http://schemas.microsoft.com/office/drawing/2014/main" id="{233786C5-0FA0-0C41-A4EE-4707641DB93E}"/>
              </a:ext>
            </a:extLst>
          </p:cNvPr>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a:solidFill>
                  <a:prstClr val="black"/>
                </a:solidFill>
                <a:latin typeface="メイリオ" panose="020B0604030504040204" pitchFamily="50" charset="-128"/>
                <a:ea typeface="メイリオ" panose="020B0604030504040204" pitchFamily="50" charset="-128"/>
              </a:rPr>
              <a:t>世界では？</a:t>
            </a:r>
          </a:p>
        </p:txBody>
      </p:sp>
      <p:sp>
        <p:nvSpPr>
          <p:cNvPr id="5" name="スライド番号プレースホルダー 4"/>
          <p:cNvSpPr>
            <a:spLocks noGrp="1"/>
          </p:cNvSpPr>
          <p:nvPr>
            <p:ph type="sldNum" sz="quarter" idx="12"/>
          </p:nvPr>
        </p:nvSpPr>
        <p:spPr/>
        <p:txBody>
          <a:bodyPr/>
          <a:lstStyle/>
          <a:p>
            <a:fld id="{87A87649-965F-411F-984B-265B755B2FBA}" type="slidenum">
              <a:rPr lang="en-US" altLang="ja-JP" smtClean="0"/>
              <a:pPr/>
              <a:t>13</a:t>
            </a:fld>
            <a:endParaRPr lang="en-US" altLang="ja-JP"/>
          </a:p>
        </p:txBody>
      </p:sp>
      <p:sp>
        <p:nvSpPr>
          <p:cNvPr id="11" name="正方形/長方形 10"/>
          <p:cNvSpPr>
            <a:spLocks noChangeArrowheads="1"/>
          </p:cNvSpPr>
          <p:nvPr/>
        </p:nvSpPr>
        <p:spPr bwMode="auto">
          <a:xfrm>
            <a:off x="694587" y="864661"/>
            <a:ext cx="80648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altLang="ja-JP" sz="2000">
                <a:solidFill>
                  <a:prstClr val="black"/>
                </a:solidFill>
                <a:latin typeface="メイリオ" panose="020B0604030504040204" pitchFamily="50" charset="-128"/>
                <a:ea typeface="メイリオ" panose="020B0604030504040204" pitchFamily="50" charset="-128"/>
              </a:rPr>
              <a:t>2013</a:t>
            </a:r>
            <a:r>
              <a:rPr lang="ja-JP" altLang="en-US" sz="2000">
                <a:solidFill>
                  <a:prstClr val="black"/>
                </a:solidFill>
                <a:latin typeface="メイリオ" panose="020B0604030504040204" pitchFamily="50" charset="-128"/>
                <a:ea typeface="メイリオ" panose="020B0604030504040204" pitchFamily="50" charset="-128"/>
              </a:rPr>
              <a:t>年～</a:t>
            </a:r>
            <a:r>
              <a:rPr lang="en-US" altLang="ja-JP" sz="2000">
                <a:solidFill>
                  <a:prstClr val="black"/>
                </a:solidFill>
                <a:latin typeface="メイリオ" panose="020B0604030504040204" pitchFamily="50" charset="-128"/>
                <a:ea typeface="メイリオ" panose="020B0604030504040204" pitchFamily="50" charset="-128"/>
              </a:rPr>
              <a:t>2022</a:t>
            </a:r>
            <a:r>
              <a:rPr lang="ja-JP" altLang="en-US" sz="2000">
                <a:solidFill>
                  <a:prstClr val="black"/>
                </a:solidFill>
                <a:latin typeface="メイリオ" panose="020B0604030504040204" pitchFamily="50" charset="-128"/>
                <a:ea typeface="メイリオ" panose="020B0604030504040204" pitchFamily="50" charset="-128"/>
              </a:rPr>
              <a:t>年、マグニチュード４以上</a:t>
            </a:r>
            <a:endParaRPr lang="en-US" altLang="ja-JP" sz="2000">
              <a:solidFill>
                <a:prstClr val="black"/>
              </a:solidFill>
              <a:latin typeface="メイリオ" panose="020B0604030504040204" pitchFamily="50" charset="-128"/>
              <a:ea typeface="メイリオ" panose="020B0604030504040204" pitchFamily="50" charset="-128"/>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870" y="1115016"/>
            <a:ext cx="7548331" cy="5373113"/>
          </a:xfrm>
          <a:prstGeom prst="rect">
            <a:avLst/>
          </a:prstGeom>
        </p:spPr>
      </p:pic>
    </p:spTree>
    <p:extLst>
      <p:ext uri="{BB962C8B-B14F-4D97-AF65-F5344CB8AC3E}">
        <p14:creationId xmlns:p14="http://schemas.microsoft.com/office/powerpoint/2010/main" val="358367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899593" y="867216"/>
            <a:ext cx="2520279" cy="2520280"/>
          </a:xfrm>
          <a:prstGeom prst="rect">
            <a:avLst/>
          </a:prstGeom>
          <a:noFill/>
          <a:ln w="9525">
            <a:noFill/>
            <a:miter lim="800000"/>
            <a:headEnd/>
            <a:tailEnd/>
          </a:ln>
          <a:effectLst/>
        </p:spPr>
      </p:pic>
      <p:pic>
        <p:nvPicPr>
          <p:cNvPr id="7" name="Picture 7"/>
          <p:cNvPicPr>
            <a:picLocks noChangeAspect="1" noChangeArrowheads="1"/>
          </p:cNvPicPr>
          <p:nvPr/>
        </p:nvPicPr>
        <p:blipFill>
          <a:blip r:embed="rId4" cstate="print"/>
          <a:srcRect/>
          <a:stretch>
            <a:fillRect/>
          </a:stretch>
        </p:blipFill>
        <p:spPr bwMode="auto">
          <a:xfrm>
            <a:off x="5255122" y="4057768"/>
            <a:ext cx="2835887" cy="2419152"/>
          </a:xfrm>
          <a:prstGeom prst="rect">
            <a:avLst/>
          </a:prstGeom>
          <a:noFill/>
          <a:ln w="9525">
            <a:noFill/>
            <a:miter lim="800000"/>
            <a:headEnd/>
            <a:tailEnd/>
          </a:ln>
          <a:effectLst/>
        </p:spPr>
      </p:pic>
      <p:pic>
        <p:nvPicPr>
          <p:cNvPr id="9" name="Picture 8"/>
          <p:cNvPicPr>
            <a:picLocks noChangeAspect="1" noChangeArrowheads="1"/>
          </p:cNvPicPr>
          <p:nvPr/>
        </p:nvPicPr>
        <p:blipFill>
          <a:blip r:embed="rId5" cstate="print"/>
          <a:srcRect/>
          <a:stretch>
            <a:fillRect/>
          </a:stretch>
        </p:blipFill>
        <p:spPr bwMode="auto">
          <a:xfrm>
            <a:off x="1115617" y="3789040"/>
            <a:ext cx="2232248" cy="2232249"/>
          </a:xfrm>
          <a:prstGeom prst="rect">
            <a:avLst/>
          </a:prstGeom>
          <a:noFill/>
          <a:ln w="9525">
            <a:noFill/>
            <a:miter lim="800000"/>
            <a:headEnd/>
            <a:tailEnd/>
          </a:ln>
          <a:effectLst/>
        </p:spPr>
      </p:pic>
      <p:sp>
        <p:nvSpPr>
          <p:cNvPr id="10" name="正方形/長方形 9"/>
          <p:cNvSpPr/>
          <p:nvPr/>
        </p:nvSpPr>
        <p:spPr>
          <a:xfrm>
            <a:off x="4860032" y="3356992"/>
            <a:ext cx="4031873" cy="400110"/>
          </a:xfrm>
          <a:prstGeom prst="rect">
            <a:avLst/>
          </a:prstGeom>
        </p:spPr>
        <p:txBody>
          <a:bodyPr wrap="none">
            <a:spAutoFit/>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◆家族でひなん場所を考えておく</a:t>
            </a:r>
          </a:p>
        </p:txBody>
      </p:sp>
      <p:sp>
        <p:nvSpPr>
          <p:cNvPr id="11" name="正方形/長方形 10"/>
          <p:cNvSpPr/>
          <p:nvPr/>
        </p:nvSpPr>
        <p:spPr>
          <a:xfrm>
            <a:off x="5399138" y="6434032"/>
            <a:ext cx="957313" cy="400110"/>
          </a:xfrm>
          <a:prstGeom prst="rect">
            <a:avLst/>
          </a:prstGeom>
        </p:spPr>
        <p:txBody>
          <a:bodyPr wrap="none">
            <a:spAutoFit/>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srgbClr val="0000FF"/>
                </a:solidFill>
                <a:effectLst/>
                <a:uLnTx/>
                <a:uFillTx/>
                <a:latin typeface="メイリオ" panose="020B0604030504040204" pitchFamily="50" charset="-128"/>
                <a:ea typeface="メイリオ" panose="020B0604030504040204" pitchFamily="50" charset="-128"/>
                <a:cs typeface="+mn-cs"/>
              </a:rPr>
              <a:t>◆</a:t>
            </a:r>
            <a:r>
              <a:rPr kumimoji="1" lang="ja-JP" altLang="en-US" sz="2000" b="1" i="0" u="none" strike="noStrike" kern="1200" cap="none" spc="0" normalizeH="0" baseline="0" noProof="0">
                <a:ln>
                  <a:noFill/>
                </a:ln>
                <a:solidFill>
                  <a:srgbClr val="0000FF"/>
                </a:solidFill>
                <a:effectLst/>
                <a:uLnTx/>
                <a:uFillTx/>
                <a:latin typeface="メイリオ" panose="020B0604030504040204" pitchFamily="50" charset="-128"/>
                <a:ea typeface="メイリオ" panose="020B0604030504040204" pitchFamily="50" charset="-128"/>
                <a:cs typeface="+mn-cs"/>
              </a:rPr>
              <a:t>訓練</a:t>
            </a:r>
          </a:p>
        </p:txBody>
      </p:sp>
      <p:sp>
        <p:nvSpPr>
          <p:cNvPr id="12" name="正方形/長方形 11"/>
          <p:cNvSpPr/>
          <p:nvPr/>
        </p:nvSpPr>
        <p:spPr>
          <a:xfrm>
            <a:off x="179512" y="6021288"/>
            <a:ext cx="4752528" cy="769441"/>
          </a:xfrm>
          <a:prstGeom prst="rect">
            <a:avLst/>
          </a:prstGeom>
        </p:spPr>
        <p:txBody>
          <a:bodyPr wrap="square">
            <a:spAutoFit/>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◆かざり物などを落ちないようにする</a:t>
            </a:r>
            <a:endPar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◆ガラスがとびちらないようにする</a:t>
            </a:r>
          </a:p>
        </p:txBody>
      </p:sp>
      <p:sp>
        <p:nvSpPr>
          <p:cNvPr id="14" name="正方形/長方形 13"/>
          <p:cNvSpPr/>
          <p:nvPr/>
        </p:nvSpPr>
        <p:spPr>
          <a:xfrm>
            <a:off x="395536" y="3388930"/>
            <a:ext cx="4104456" cy="400110"/>
          </a:xfrm>
          <a:prstGeom prst="rect">
            <a:avLst/>
          </a:prstGeom>
        </p:spPr>
        <p:txBody>
          <a:bodyPr wrap="square">
            <a:spAutoFit/>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◆家具を動かないようにする</a:t>
            </a:r>
            <a:endPar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3" name="グループ化 2"/>
          <p:cNvGrpSpPr/>
          <p:nvPr/>
        </p:nvGrpSpPr>
        <p:grpSpPr>
          <a:xfrm>
            <a:off x="4628907" y="961424"/>
            <a:ext cx="4137610" cy="2466996"/>
            <a:chOff x="4628907" y="961424"/>
            <a:chExt cx="4137610" cy="2466996"/>
          </a:xfrm>
        </p:grpSpPr>
        <p:pic>
          <p:nvPicPr>
            <p:cNvPr id="2" name="図 1">
              <a:extLst>
                <a:ext uri="{FF2B5EF4-FFF2-40B4-BE49-F238E27FC236}">
                  <a16:creationId xmlns:a16="http://schemas.microsoft.com/office/drawing/2014/main" id="{03E82041-34CF-4AEE-948E-F0F2DF1E8AE6}"/>
                </a:ext>
              </a:extLst>
            </p:cNvPr>
            <p:cNvPicPr>
              <a:picLocks noChangeAspect="1"/>
            </p:cNvPicPr>
            <p:nvPr/>
          </p:nvPicPr>
          <p:blipFill rotWithShape="1">
            <a:blip r:embed="rId6"/>
            <a:srcRect t="12706"/>
            <a:stretch/>
          </p:blipFill>
          <p:spPr>
            <a:xfrm>
              <a:off x="4788024" y="961424"/>
              <a:ext cx="3978493" cy="2426072"/>
            </a:xfrm>
            <a:prstGeom prst="rect">
              <a:avLst/>
            </a:prstGeom>
          </p:spPr>
        </p:pic>
        <p:sp>
          <p:nvSpPr>
            <p:cNvPr id="13" name="テキスト ボックス 12"/>
            <p:cNvSpPr txBox="1"/>
            <p:nvPr/>
          </p:nvSpPr>
          <p:spPr>
            <a:xfrm>
              <a:off x="4628907" y="3212976"/>
              <a:ext cx="203132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grpSp>
      <p:sp>
        <p:nvSpPr>
          <p:cNvPr id="15"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ja-JP" altLang="en-US" sz="3600">
                <a:solidFill>
                  <a:srgbClr val="000000"/>
                </a:solidFill>
                <a:latin typeface="メイリオ" panose="020B0604030504040204" pitchFamily="50" charset="-128"/>
                <a:ea typeface="メイリオ" panose="020B0604030504040204" pitchFamily="50" charset="-128"/>
              </a:rPr>
              <a:t>日ごろからできること</a:t>
            </a:r>
            <a:endPar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1669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par>
                                <p:cTn id="26" presetID="3"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07504" y="899429"/>
            <a:ext cx="3888433" cy="445928"/>
          </a:xfrm>
          <a:prstGeom prst="rect">
            <a:avLst/>
          </a:prstGeom>
          <a:noFill/>
          <a:ln w="9525">
            <a:noFill/>
            <a:miter lim="800000"/>
            <a:headEnd/>
            <a:tailEnd/>
          </a:ln>
          <a:effectLst/>
        </p:spPr>
        <p:txBody>
          <a:bodyPr anchor="ctr"/>
          <a:lstStyle/>
          <a:p>
            <a:pPr algn="ctr">
              <a:defRPr/>
            </a:pPr>
            <a:r>
              <a:rPr lang="en-US" altLang="ja-JP" sz="2400" kern="0">
                <a:latin typeface="メイリオ" panose="020B0604030504040204" pitchFamily="50" charset="-128"/>
                <a:ea typeface="メイリオ" panose="020B0604030504040204" pitchFamily="50" charset="-128"/>
                <a:cs typeface="+mj-cs"/>
              </a:rPr>
              <a:t>2011</a:t>
            </a:r>
            <a:r>
              <a:rPr lang="ja-JP" altLang="en-US" sz="2400" kern="0">
                <a:latin typeface="メイリオ" panose="020B0604030504040204" pitchFamily="50" charset="-128"/>
                <a:ea typeface="メイリオ" panose="020B0604030504040204" pitchFamily="50" charset="-128"/>
                <a:cs typeface="+mj-cs"/>
              </a:rPr>
              <a:t>年　　</a:t>
            </a:r>
            <a:r>
              <a:rPr lang="zh-TW" altLang="en-US" sz="2400" kern="0">
                <a:latin typeface="メイリオ" panose="020B0604030504040204" pitchFamily="50" charset="-128"/>
                <a:ea typeface="メイリオ" panose="020B0604030504040204" pitchFamily="50" charset="-128"/>
                <a:cs typeface="+mj-cs"/>
              </a:rPr>
              <a:t>東日本大震災</a:t>
            </a:r>
          </a:p>
        </p:txBody>
      </p:sp>
      <p:sp>
        <p:nvSpPr>
          <p:cNvPr id="12"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Tx/>
              <a:buNone/>
            </a:pPr>
            <a:r>
              <a:rPr lang="ja-JP" altLang="en-US" sz="3600">
                <a:solidFill>
                  <a:srgbClr val="000000"/>
                </a:solidFill>
                <a:latin typeface="メイリオ" panose="020B0604030504040204" pitchFamily="50" charset="-128"/>
                <a:ea typeface="メイリオ" panose="020B0604030504040204" pitchFamily="50" charset="-128"/>
              </a:rPr>
              <a:t>津波からにげる</a:t>
            </a:r>
          </a:p>
        </p:txBody>
      </p:sp>
      <p:pic>
        <p:nvPicPr>
          <p:cNvPr id="3" name="気象庁提供_DVD「津波からにげる」よりアニメ.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63" y="1473543"/>
            <a:ext cx="9129237" cy="5135196"/>
          </a:xfrm>
          <a:prstGeom prst="rect">
            <a:avLst/>
          </a:prstGeom>
        </p:spPr>
      </p:pic>
      <p:sp>
        <p:nvSpPr>
          <p:cNvPr id="17" name="テキスト ボックス 16"/>
          <p:cNvSpPr txBox="1"/>
          <p:nvPr/>
        </p:nvSpPr>
        <p:spPr>
          <a:xfrm>
            <a:off x="7910641" y="6331143"/>
            <a:ext cx="838691" cy="230832"/>
          </a:xfrm>
          <a:prstGeom prst="rect">
            <a:avLst/>
          </a:prstGeom>
          <a:noFill/>
        </p:spPr>
        <p:txBody>
          <a:bodyPr wrap="none" rtlCol="0">
            <a:spAutoFit/>
          </a:bodyPr>
          <a:lstStyle/>
          <a:p>
            <a:r>
              <a:rPr lang="ja-JP" altLang="en-US" sz="900">
                <a:solidFill>
                  <a:schemeClr val="bg1"/>
                </a:solidFill>
              </a:rPr>
              <a:t>気象庁　提供</a:t>
            </a:r>
            <a:endParaRPr kumimoji="1" lang="ja-JP" altLang="en-US" sz="900">
              <a:solidFill>
                <a:schemeClr val="bg1"/>
              </a:solidFill>
            </a:endParaRPr>
          </a:p>
        </p:txBody>
      </p:sp>
      <p:sp>
        <p:nvSpPr>
          <p:cNvPr id="5" name="テキスト ボックス 4">
            <a:extLst>
              <a:ext uri="{FF2B5EF4-FFF2-40B4-BE49-F238E27FC236}">
                <a16:creationId xmlns:a16="http://schemas.microsoft.com/office/drawing/2014/main" id="{F283E79E-1135-7F36-719F-F0FD79B29072}"/>
              </a:ext>
            </a:extLst>
          </p:cNvPr>
          <p:cNvSpPr txBox="1"/>
          <p:nvPr/>
        </p:nvSpPr>
        <p:spPr>
          <a:xfrm>
            <a:off x="3027159" y="0"/>
            <a:ext cx="921946" cy="246221"/>
          </a:xfrm>
          <a:prstGeom prst="rect">
            <a:avLst/>
          </a:prstGeom>
          <a:noFill/>
        </p:spPr>
        <p:txBody>
          <a:bodyPr wrap="square" rtlCol="0">
            <a:spAutoFit/>
          </a:bodyPr>
          <a:lstStyle/>
          <a:p>
            <a:r>
              <a:rPr kumimoji="1" lang="ja-JP" altLang="en-US" sz="1000">
                <a:latin typeface="メイリオ" panose="020B0604030504040204" pitchFamily="50" charset="-128"/>
                <a:ea typeface="メイリオ" panose="020B0604030504040204" pitchFamily="50" charset="-128"/>
              </a:rPr>
              <a:t>つ　　なみ</a:t>
            </a:r>
          </a:p>
        </p:txBody>
      </p:sp>
    </p:spTree>
    <p:extLst>
      <p:ext uri="{BB962C8B-B14F-4D97-AF65-F5344CB8AC3E}">
        <p14:creationId xmlns:p14="http://schemas.microsoft.com/office/powerpoint/2010/main" val="490931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1027906"/>
            <a:ext cx="8676456" cy="556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◆地震や津波から命を守るためにどうしたらいい？</a:t>
            </a:r>
            <a:endParaRPr kumimoji="1" lang="en-US" altLang="ja-JP"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たとえば、</a:t>
            </a:r>
            <a:endParaRPr kumimoji="1" lang="en-US" altLang="ja-JP"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たおれてきそうな物からはなれる</a:t>
            </a:r>
            <a:endParaRPr kumimoji="1" lang="en-US" altLang="ja-JP"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つく</a:t>
            </a:r>
            <a:r>
              <a:rPr kumimoji="1" lang="ja-JP" altLang="en-US" b="0" i="0" u="none" strike="noStrike" kern="1200" cap="none" spc="0" normalizeH="0" baseline="0" noProof="0" err="1">
                <a:ln>
                  <a:noFill/>
                </a:ln>
                <a:solidFill>
                  <a:prstClr val="black"/>
                </a:solidFill>
                <a:effectLst/>
                <a:uLnTx/>
                <a:uFillTx/>
                <a:latin typeface="メイリオ" panose="020B0604030504040204" pitchFamily="50" charset="-128"/>
                <a:ea typeface="メイリオ" panose="020B0604030504040204" pitchFamily="50" charset="-128"/>
                <a:cs typeface="+mn-cs"/>
              </a:rPr>
              <a:t>えの</a:t>
            </a: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下にかくれる</a:t>
            </a:r>
            <a:endParaRPr kumimoji="1" lang="en-US" altLang="ja-JP"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海からはなれて高いところへ</a:t>
            </a:r>
          </a:p>
          <a:p>
            <a:pPr marL="609600" marR="0" lvl="0" indent="-609600" algn="l" defTabSz="914400" rtl="0" eaLnBrk="1" fontAlgn="base" latinLnBrk="0" hangingPunct="1">
              <a:lnSpc>
                <a:spcPct val="100000"/>
              </a:lnSpc>
              <a:spcBef>
                <a:spcPct val="20000"/>
              </a:spcBef>
              <a:spcAft>
                <a:spcPct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◆どうしてひなん訓練をするの？</a:t>
            </a: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b="0" i="0" u="none" strike="noStrike" kern="1200" cap="none" spc="0" normalizeH="0" baseline="0" noProof="0">
                <a:ln>
                  <a:noFill/>
                </a:ln>
                <a:solidFill>
                  <a:srgbClr val="F79646">
                    <a:lumMod val="75000"/>
                  </a:srgbClr>
                </a:solidFill>
                <a:effectLst/>
                <a:uLnTx/>
                <a:uFillTx/>
                <a:latin typeface="メイリオ" panose="020B0604030504040204" pitchFamily="50" charset="-128"/>
                <a:ea typeface="メイリオ" panose="020B0604030504040204" pitchFamily="50" charset="-128"/>
                <a:cs typeface="+mn-cs"/>
              </a:rPr>
              <a:t>練習していると、本番でもできる！</a:t>
            </a:r>
            <a:endParaRPr kumimoji="1" lang="en-US" altLang="ja-JP" b="1" i="0" u="none" strike="noStrike" kern="1200" cap="none" spc="0" normalizeH="0" baseline="0" noProof="0">
              <a:ln>
                <a:noFill/>
              </a:ln>
              <a:solidFill>
                <a:srgbClr val="F79646">
                  <a:lumMod val="75000"/>
                </a:srgbClr>
              </a:solidFill>
              <a:effectLst/>
              <a:uLnTx/>
              <a:uFillTx/>
              <a:latin typeface="メイリオ" panose="020B0604030504040204" pitchFamily="50" charset="-128"/>
              <a:ea typeface="メイリオ" panose="020B0604030504040204" pitchFamily="50" charset="-128"/>
              <a:cs typeface="+mn-cs"/>
            </a:endParaRPr>
          </a:p>
        </p:txBody>
      </p:sp>
      <p:sp>
        <p:nvSpPr>
          <p:cNvPr id="17412" name="Rectangle 2"/>
          <p:cNvSpPr>
            <a:spLocks noGrp="1" noChangeArrowheads="1"/>
          </p:cNvSpPr>
          <p:nvPr>
            <p:ph type="title"/>
          </p:nvPr>
        </p:nvSpPr>
        <p:spPr>
          <a:xfrm>
            <a:off x="0" y="0"/>
            <a:ext cx="9144000" cy="794901"/>
          </a:xfrm>
          <a:gradFill rotWithShape="1">
            <a:gsLst>
              <a:gs pos="0">
                <a:srgbClr val="00FFFF"/>
              </a:gs>
              <a:gs pos="50000">
                <a:srgbClr val="FFFFFF"/>
              </a:gs>
              <a:gs pos="100000">
                <a:srgbClr val="00FFFF"/>
              </a:gs>
            </a:gsLst>
            <a:lin ang="5400000" scaled="1"/>
          </a:gradFill>
        </p:spPr>
        <p:txBody>
          <a:bodyPr anchorCtr="1">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まとめ</a:t>
            </a:r>
          </a:p>
        </p:txBody>
      </p:sp>
      <p:sp>
        <p:nvSpPr>
          <p:cNvPr id="12" name="テキスト ボックス 11"/>
          <p:cNvSpPr txBox="1"/>
          <p:nvPr/>
        </p:nvSpPr>
        <p:spPr>
          <a:xfrm>
            <a:off x="8676456" y="6453336"/>
            <a:ext cx="325730"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終</a:t>
            </a:r>
          </a:p>
        </p:txBody>
      </p:sp>
      <p:pic>
        <p:nvPicPr>
          <p:cNvPr id="2" name="図 1">
            <a:extLst>
              <a:ext uri="{FF2B5EF4-FFF2-40B4-BE49-F238E27FC236}">
                <a16:creationId xmlns:a16="http://schemas.microsoft.com/office/drawing/2014/main" id="{D28EDE4A-09D6-5C5E-B0A5-119B34975BAF}"/>
              </a:ext>
            </a:extLst>
          </p:cNvPr>
          <p:cNvPicPr>
            <a:picLocks noChangeAspect="1"/>
          </p:cNvPicPr>
          <p:nvPr/>
        </p:nvPicPr>
        <p:blipFill>
          <a:blip r:embed="rId3"/>
          <a:stretch>
            <a:fillRect/>
          </a:stretch>
        </p:blipFill>
        <p:spPr>
          <a:xfrm>
            <a:off x="6847832" y="3834216"/>
            <a:ext cx="2188664" cy="2376264"/>
          </a:xfrm>
          <a:prstGeom prst="rect">
            <a:avLst/>
          </a:prstGeom>
        </p:spPr>
      </p:pic>
      <p:sp>
        <p:nvSpPr>
          <p:cNvPr id="3" name="テキスト ボックス 2">
            <a:extLst>
              <a:ext uri="{FF2B5EF4-FFF2-40B4-BE49-F238E27FC236}">
                <a16:creationId xmlns:a16="http://schemas.microsoft.com/office/drawing/2014/main" id="{B00DA38D-2FBD-70A3-B0CE-3035AC697678}"/>
              </a:ext>
            </a:extLst>
          </p:cNvPr>
          <p:cNvSpPr txBox="1"/>
          <p:nvPr/>
        </p:nvSpPr>
        <p:spPr>
          <a:xfrm>
            <a:off x="1835696" y="878523"/>
            <a:ext cx="665573"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つなみ</a:t>
            </a:r>
          </a:p>
        </p:txBody>
      </p:sp>
      <p:sp>
        <p:nvSpPr>
          <p:cNvPr id="4" name="テキスト ボックス 3">
            <a:extLst>
              <a:ext uri="{FF2B5EF4-FFF2-40B4-BE49-F238E27FC236}">
                <a16:creationId xmlns:a16="http://schemas.microsoft.com/office/drawing/2014/main" id="{241EB6AE-BA27-AC03-3A61-585F3BADB921}"/>
              </a:ext>
            </a:extLst>
          </p:cNvPr>
          <p:cNvSpPr txBox="1"/>
          <p:nvPr/>
        </p:nvSpPr>
        <p:spPr>
          <a:xfrm>
            <a:off x="573294" y="878523"/>
            <a:ext cx="665573" cy="246221"/>
          </a:xfrm>
          <a:prstGeom prst="rect">
            <a:avLst/>
          </a:prstGeom>
          <a:noFill/>
        </p:spPr>
        <p:txBody>
          <a:bodyPr wrap="square" rtlCol="0">
            <a:spAutoFit/>
          </a:bodyPr>
          <a:lstStyle/>
          <a:p>
            <a:pPr algn="dist"/>
            <a:r>
              <a:rPr lang="ja-JP" altLang="en-US" sz="1000">
                <a:latin typeface="メイリオ" panose="020B0604030504040204" pitchFamily="50" charset="-128"/>
                <a:ea typeface="メイリオ" panose="020B0604030504040204" pitchFamily="50" charset="-128"/>
              </a:rPr>
              <a:t>じしん</a:t>
            </a:r>
            <a:endParaRPr kumimoji="1" lang="ja-JP" altLang="en-US" sz="1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6465994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5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Effect transition="in" filter="fade">
                                      <p:cBhvr>
                                        <p:cTn id="21" dur="500"/>
                                        <p:tgtEl>
                                          <p:spTgt spid="8">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fade">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57129"/>
            <a:ext cx="888840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90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お話のポイント</a:t>
            </a:r>
          </a:p>
        </p:txBody>
      </p:sp>
      <p:pic>
        <p:nvPicPr>
          <p:cNvPr id="2" name="図 1">
            <a:extLst>
              <a:ext uri="{FF2B5EF4-FFF2-40B4-BE49-F238E27FC236}">
                <a16:creationId xmlns:a16="http://schemas.microsoft.com/office/drawing/2014/main" id="{13997D3A-3204-473A-1CCE-FA73B2178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555" y="4509120"/>
            <a:ext cx="1440160" cy="2138638"/>
          </a:xfrm>
          <a:prstGeom prst="rect">
            <a:avLst/>
          </a:prstGeom>
        </p:spPr>
      </p:pic>
      <p:sp>
        <p:nvSpPr>
          <p:cNvPr id="3" name="正方形/長方形 2">
            <a:extLst>
              <a:ext uri="{FF2B5EF4-FFF2-40B4-BE49-F238E27FC236}">
                <a16:creationId xmlns:a16="http://schemas.microsoft.com/office/drawing/2014/main" id="{31204543-8FD5-3BA9-665C-CF412E686C27}"/>
              </a:ext>
            </a:extLst>
          </p:cNvPr>
          <p:cNvSpPr/>
          <p:nvPr/>
        </p:nvSpPr>
        <p:spPr>
          <a:xfrm>
            <a:off x="5541894" y="1628800"/>
            <a:ext cx="2954655" cy="2516073"/>
          </a:xfrm>
          <a:prstGeom prst="rect">
            <a:avLst/>
          </a:prstGeom>
        </p:spPr>
        <p:txBody>
          <a:bodyPr wrap="none">
            <a:spAutoFit/>
          </a:bodyPr>
          <a:lstStyle/>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どうして</a:t>
            </a:r>
            <a:endParaRPr lang="en-US" altLang="ja-JP" sz="3600" kern="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ひなん訓練を</a:t>
            </a:r>
            <a:endParaRPr lang="en-US" altLang="ja-JP" sz="3600" kern="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するの？</a:t>
            </a:r>
            <a:endParaRPr lang="en-US" altLang="ja-JP" sz="3600" kern="0">
              <a:solidFill>
                <a:prstClr val="black"/>
              </a:solidFill>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A992E8C1-E227-591D-DC05-0CDAF49A320D}"/>
              </a:ext>
            </a:extLst>
          </p:cNvPr>
          <p:cNvGrpSpPr/>
          <p:nvPr/>
        </p:nvGrpSpPr>
        <p:grpSpPr>
          <a:xfrm>
            <a:off x="5292079" y="1379110"/>
            <a:ext cx="3468565" cy="4086581"/>
            <a:chOff x="5292079" y="1379110"/>
            <a:chExt cx="3468565" cy="4086581"/>
          </a:xfrm>
        </p:grpSpPr>
        <p:sp>
          <p:nvSpPr>
            <p:cNvPr id="10" name="楕円 9">
              <a:extLst>
                <a:ext uri="{FF2B5EF4-FFF2-40B4-BE49-F238E27FC236}">
                  <a16:creationId xmlns:a16="http://schemas.microsoft.com/office/drawing/2014/main" id="{0B8B45ED-2E23-E23C-F597-E89322CDC3EA}"/>
                </a:ext>
              </a:extLst>
            </p:cNvPr>
            <p:cNvSpPr/>
            <p:nvPr/>
          </p:nvSpPr>
          <p:spPr>
            <a:xfrm>
              <a:off x="5817569" y="5236294"/>
              <a:ext cx="229397" cy="229397"/>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247BA136-F305-4085-A5A6-B551E652240B}"/>
                </a:ext>
              </a:extLst>
            </p:cNvPr>
            <p:cNvSpPr/>
            <p:nvPr/>
          </p:nvSpPr>
          <p:spPr>
            <a:xfrm>
              <a:off x="6127769" y="4852531"/>
              <a:ext cx="397912" cy="397912"/>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F4405F02-1A60-8B00-8049-04E296DA8CE7}"/>
                </a:ext>
              </a:extLst>
            </p:cNvPr>
            <p:cNvSpPr/>
            <p:nvPr/>
          </p:nvSpPr>
          <p:spPr>
            <a:xfrm>
              <a:off x="5292079" y="1379110"/>
              <a:ext cx="3468565" cy="3463521"/>
            </a:xfrm>
            <a:custGeom>
              <a:avLst/>
              <a:gdLst>
                <a:gd name="connsiteX0" fmla="*/ 521679 w 3468565"/>
                <a:gd name="connsiteY0" fmla="*/ 0 h 3463521"/>
                <a:gd name="connsiteX1" fmla="*/ 2946886 w 3468565"/>
                <a:gd name="connsiteY1" fmla="*/ 0 h 3463521"/>
                <a:gd name="connsiteX2" fmla="*/ 3468565 w 3468565"/>
                <a:gd name="connsiteY2" fmla="*/ 521679 h 3463521"/>
                <a:gd name="connsiteX3" fmla="*/ 3468565 w 3468565"/>
                <a:gd name="connsiteY3" fmla="*/ 2608330 h 3463521"/>
                <a:gd name="connsiteX4" fmla="*/ 2946886 w 3468565"/>
                <a:gd name="connsiteY4" fmla="*/ 3130009 h 3463521"/>
                <a:gd name="connsiteX5" fmla="*/ 1915295 w 3468565"/>
                <a:gd name="connsiteY5" fmla="*/ 3130009 h 3463521"/>
                <a:gd name="connsiteX6" fmla="*/ 1909162 w 3468565"/>
                <a:gd name="connsiteY6" fmla="*/ 3190849 h 3463521"/>
                <a:gd name="connsiteX7" fmla="*/ 1574604 w 3468565"/>
                <a:gd name="connsiteY7" fmla="*/ 3463521 h 3463521"/>
                <a:gd name="connsiteX8" fmla="*/ 1240046 w 3468565"/>
                <a:gd name="connsiteY8" fmla="*/ 3190849 h 3463521"/>
                <a:gd name="connsiteX9" fmla="*/ 1233913 w 3468565"/>
                <a:gd name="connsiteY9" fmla="*/ 3130009 h 3463521"/>
                <a:gd name="connsiteX10" fmla="*/ 521679 w 3468565"/>
                <a:gd name="connsiteY10" fmla="*/ 3130009 h 3463521"/>
                <a:gd name="connsiteX11" fmla="*/ 0 w 3468565"/>
                <a:gd name="connsiteY11" fmla="*/ 2608330 h 3463521"/>
                <a:gd name="connsiteX12" fmla="*/ 0 w 3468565"/>
                <a:gd name="connsiteY12" fmla="*/ 521679 h 3463521"/>
                <a:gd name="connsiteX13" fmla="*/ 521679 w 3468565"/>
                <a:gd name="connsiteY13" fmla="*/ 0 h 346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8565" h="3463521">
                  <a:moveTo>
                    <a:pt x="521679" y="0"/>
                  </a:moveTo>
                  <a:lnTo>
                    <a:pt x="2946886" y="0"/>
                  </a:lnTo>
                  <a:cubicBezTo>
                    <a:pt x="3235001" y="0"/>
                    <a:pt x="3468565" y="233564"/>
                    <a:pt x="3468565" y="521679"/>
                  </a:cubicBezTo>
                  <a:lnTo>
                    <a:pt x="3468565" y="2608330"/>
                  </a:lnTo>
                  <a:cubicBezTo>
                    <a:pt x="3468565" y="2896445"/>
                    <a:pt x="3235001" y="3130009"/>
                    <a:pt x="2946886" y="3130009"/>
                  </a:cubicBezTo>
                  <a:lnTo>
                    <a:pt x="1915295" y="3130009"/>
                  </a:lnTo>
                  <a:lnTo>
                    <a:pt x="1909162" y="3190849"/>
                  </a:lnTo>
                  <a:cubicBezTo>
                    <a:pt x="1877319" y="3346463"/>
                    <a:pt x="1739632" y="3463521"/>
                    <a:pt x="1574604" y="3463521"/>
                  </a:cubicBezTo>
                  <a:cubicBezTo>
                    <a:pt x="1409577" y="3463521"/>
                    <a:pt x="1271889" y="3346463"/>
                    <a:pt x="1240046" y="3190849"/>
                  </a:cubicBezTo>
                  <a:lnTo>
                    <a:pt x="1233913" y="3130009"/>
                  </a:lnTo>
                  <a:lnTo>
                    <a:pt x="521679" y="3130009"/>
                  </a:lnTo>
                  <a:cubicBezTo>
                    <a:pt x="233564" y="3130009"/>
                    <a:pt x="0" y="2896445"/>
                    <a:pt x="0" y="2608330"/>
                  </a:cubicBezTo>
                  <a:lnTo>
                    <a:pt x="0" y="521679"/>
                  </a:lnTo>
                  <a:cubicBezTo>
                    <a:pt x="0" y="233564"/>
                    <a:pt x="233564" y="0"/>
                    <a:pt x="521679" y="0"/>
                  </a:cubicBezTo>
                  <a:close/>
                </a:path>
              </a:pathLst>
            </a:cu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grpSp>
        <p:nvGrpSpPr>
          <p:cNvPr id="19" name="グループ化 18">
            <a:extLst>
              <a:ext uri="{FF2B5EF4-FFF2-40B4-BE49-F238E27FC236}">
                <a16:creationId xmlns:a16="http://schemas.microsoft.com/office/drawing/2014/main" id="{118C709B-2312-BEFD-CE8F-4802B8D1AC82}"/>
              </a:ext>
            </a:extLst>
          </p:cNvPr>
          <p:cNvGrpSpPr/>
          <p:nvPr/>
        </p:nvGrpSpPr>
        <p:grpSpPr>
          <a:xfrm>
            <a:off x="323528" y="1379111"/>
            <a:ext cx="4536504" cy="4017142"/>
            <a:chOff x="323528" y="1379111"/>
            <a:chExt cx="4536504" cy="4017142"/>
          </a:xfrm>
        </p:grpSpPr>
        <p:sp>
          <p:nvSpPr>
            <p:cNvPr id="20" name="正方形/長方形 19">
              <a:extLst>
                <a:ext uri="{FF2B5EF4-FFF2-40B4-BE49-F238E27FC236}">
                  <a16:creationId xmlns:a16="http://schemas.microsoft.com/office/drawing/2014/main" id="{3F49CD3F-26D0-E7F5-8CAF-340FA815C8F9}"/>
                </a:ext>
              </a:extLst>
            </p:cNvPr>
            <p:cNvSpPr/>
            <p:nvPr/>
          </p:nvSpPr>
          <p:spPr>
            <a:xfrm>
              <a:off x="508588" y="1628800"/>
              <a:ext cx="4063412" cy="2516073"/>
            </a:xfrm>
            <a:prstGeom prst="rect">
              <a:avLst/>
            </a:prstGeom>
          </p:spPr>
          <p:txBody>
            <a:bodyPr wrap="square">
              <a:spAutoFit/>
            </a:bodyPr>
            <a:lstStyle/>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地震や津波から</a:t>
              </a:r>
              <a:endParaRPr lang="en-US" altLang="ja-JP" sz="3600" kern="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命を守るために</a:t>
              </a:r>
              <a:endParaRPr lang="en-US" altLang="ja-JP" sz="3600" kern="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どうしたらいい？</a:t>
              </a:r>
              <a:endParaRPr lang="en-US" altLang="ja-JP" sz="3600" kern="0">
                <a:solidFill>
                  <a:prstClr val="black"/>
                </a:solidFill>
                <a:latin typeface="メイリオ" panose="020B0604030504040204" pitchFamily="50" charset="-128"/>
                <a:ea typeface="メイリオ" panose="020B0604030504040204" pitchFamily="50" charset="-128"/>
              </a:endParaRPr>
            </a:p>
          </p:txBody>
        </p:sp>
        <p:grpSp>
          <p:nvGrpSpPr>
            <p:cNvPr id="21" name="グループ化 20">
              <a:extLst>
                <a:ext uri="{FF2B5EF4-FFF2-40B4-BE49-F238E27FC236}">
                  <a16:creationId xmlns:a16="http://schemas.microsoft.com/office/drawing/2014/main" id="{8AA424BA-018A-C8B4-F67F-50F0E66B1422}"/>
                </a:ext>
              </a:extLst>
            </p:cNvPr>
            <p:cNvGrpSpPr/>
            <p:nvPr/>
          </p:nvGrpSpPr>
          <p:grpSpPr>
            <a:xfrm>
              <a:off x="323528" y="1379111"/>
              <a:ext cx="4536504" cy="4017142"/>
              <a:chOff x="323528" y="1379111"/>
              <a:chExt cx="4536504" cy="4017142"/>
            </a:xfrm>
          </p:grpSpPr>
          <p:sp>
            <p:nvSpPr>
              <p:cNvPr id="24" name="フリーフォーム: 図形 23">
                <a:extLst>
                  <a:ext uri="{FF2B5EF4-FFF2-40B4-BE49-F238E27FC236}">
                    <a16:creationId xmlns:a16="http://schemas.microsoft.com/office/drawing/2014/main" id="{35950603-186E-C38C-C0F7-B96F8914AC9D}"/>
                  </a:ext>
                </a:extLst>
              </p:cNvPr>
              <p:cNvSpPr/>
              <p:nvPr/>
            </p:nvSpPr>
            <p:spPr>
              <a:xfrm>
                <a:off x="323528" y="1379111"/>
                <a:ext cx="4536504" cy="3473420"/>
              </a:xfrm>
              <a:custGeom>
                <a:avLst/>
                <a:gdLst>
                  <a:gd name="connsiteX0" fmla="*/ 521679 w 4536504"/>
                  <a:gd name="connsiteY0" fmla="*/ 0 h 3473420"/>
                  <a:gd name="connsiteX1" fmla="*/ 4014825 w 4536504"/>
                  <a:gd name="connsiteY1" fmla="*/ 0 h 3473420"/>
                  <a:gd name="connsiteX2" fmla="*/ 4536504 w 4536504"/>
                  <a:gd name="connsiteY2" fmla="*/ 521679 h 3473420"/>
                  <a:gd name="connsiteX3" fmla="*/ 4536504 w 4536504"/>
                  <a:gd name="connsiteY3" fmla="*/ 2608330 h 3473420"/>
                  <a:gd name="connsiteX4" fmla="*/ 4014825 w 4536504"/>
                  <a:gd name="connsiteY4" fmla="*/ 3130009 h 3473420"/>
                  <a:gd name="connsiteX5" fmla="*/ 3022362 w 4536504"/>
                  <a:gd name="connsiteY5" fmla="*/ 3130009 h 3473420"/>
                  <a:gd name="connsiteX6" fmla="*/ 3022555 w 4536504"/>
                  <a:gd name="connsiteY6" fmla="*/ 3131924 h 3473420"/>
                  <a:gd name="connsiteX7" fmla="*/ 2681059 w 4536504"/>
                  <a:gd name="connsiteY7" fmla="*/ 3473420 h 3473420"/>
                  <a:gd name="connsiteX8" fmla="*/ 2339563 w 4536504"/>
                  <a:gd name="connsiteY8" fmla="*/ 3131924 h 3473420"/>
                  <a:gd name="connsiteX9" fmla="*/ 2339756 w 4536504"/>
                  <a:gd name="connsiteY9" fmla="*/ 3130009 h 3473420"/>
                  <a:gd name="connsiteX10" fmla="*/ 521679 w 4536504"/>
                  <a:gd name="connsiteY10" fmla="*/ 3130009 h 3473420"/>
                  <a:gd name="connsiteX11" fmla="*/ 0 w 4536504"/>
                  <a:gd name="connsiteY11" fmla="*/ 2608330 h 3473420"/>
                  <a:gd name="connsiteX12" fmla="*/ 0 w 4536504"/>
                  <a:gd name="connsiteY12" fmla="*/ 521679 h 3473420"/>
                  <a:gd name="connsiteX13" fmla="*/ 521679 w 4536504"/>
                  <a:gd name="connsiteY13" fmla="*/ 0 h 347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6504" h="3473420">
                    <a:moveTo>
                      <a:pt x="521679" y="0"/>
                    </a:moveTo>
                    <a:lnTo>
                      <a:pt x="4014825" y="0"/>
                    </a:lnTo>
                    <a:cubicBezTo>
                      <a:pt x="4302940" y="0"/>
                      <a:pt x="4536504" y="233564"/>
                      <a:pt x="4536504" y="521679"/>
                    </a:cubicBezTo>
                    <a:lnTo>
                      <a:pt x="4536504" y="2608330"/>
                    </a:lnTo>
                    <a:cubicBezTo>
                      <a:pt x="4536504" y="2896445"/>
                      <a:pt x="4302940" y="3130009"/>
                      <a:pt x="4014825" y="3130009"/>
                    </a:cubicBezTo>
                    <a:lnTo>
                      <a:pt x="3022362" y="3130009"/>
                    </a:lnTo>
                    <a:lnTo>
                      <a:pt x="3022555" y="3131924"/>
                    </a:lnTo>
                    <a:cubicBezTo>
                      <a:pt x="3022555" y="3320527"/>
                      <a:pt x="2869662" y="3473420"/>
                      <a:pt x="2681059" y="3473420"/>
                    </a:cubicBezTo>
                    <a:cubicBezTo>
                      <a:pt x="2492456" y="3473420"/>
                      <a:pt x="2339563" y="3320527"/>
                      <a:pt x="2339563" y="3131924"/>
                    </a:cubicBezTo>
                    <a:lnTo>
                      <a:pt x="2339756" y="3130009"/>
                    </a:lnTo>
                    <a:lnTo>
                      <a:pt x="521679" y="3130009"/>
                    </a:lnTo>
                    <a:cubicBezTo>
                      <a:pt x="233564" y="3130009"/>
                      <a:pt x="0" y="2896445"/>
                      <a:pt x="0" y="2608330"/>
                    </a:cubicBezTo>
                    <a:lnTo>
                      <a:pt x="0" y="521679"/>
                    </a:lnTo>
                    <a:cubicBezTo>
                      <a:pt x="0" y="233564"/>
                      <a:pt x="233564" y="0"/>
                      <a:pt x="521679" y="0"/>
                    </a:cubicBezTo>
                    <a:close/>
                  </a:path>
                </a:pathLst>
              </a:cu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5" name="楕円 24">
                <a:extLst>
                  <a:ext uri="{FF2B5EF4-FFF2-40B4-BE49-F238E27FC236}">
                    <a16:creationId xmlns:a16="http://schemas.microsoft.com/office/drawing/2014/main" id="{B193ECD8-BD49-96F8-E045-E7CD45C92A48}"/>
                  </a:ext>
                </a:extLst>
              </p:cNvPr>
              <p:cNvSpPr/>
              <p:nvPr/>
            </p:nvSpPr>
            <p:spPr>
              <a:xfrm>
                <a:off x="3864830" y="5166856"/>
                <a:ext cx="229397" cy="229397"/>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748BEA62-CDB8-4736-00D8-494F9A001FA8}"/>
                  </a:ext>
                </a:extLst>
              </p:cNvPr>
              <p:cNvSpPr/>
              <p:nvPr/>
            </p:nvSpPr>
            <p:spPr>
              <a:xfrm>
                <a:off x="3426081" y="4789026"/>
                <a:ext cx="397912" cy="397912"/>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B527CF87-B458-6EB0-6B90-264599807C4D}"/>
                </a:ext>
              </a:extLst>
            </p:cNvPr>
            <p:cNvSpPr txBox="1"/>
            <p:nvPr/>
          </p:nvSpPr>
          <p:spPr>
            <a:xfrm>
              <a:off x="1115616" y="1628800"/>
              <a:ext cx="648072" cy="276999"/>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rPr>
                <a:t>じしん</a:t>
              </a:r>
            </a:p>
          </p:txBody>
        </p:sp>
        <p:sp>
          <p:nvSpPr>
            <p:cNvPr id="23" name="テキスト ボックス 22">
              <a:extLst>
                <a:ext uri="{FF2B5EF4-FFF2-40B4-BE49-F238E27FC236}">
                  <a16:creationId xmlns:a16="http://schemas.microsoft.com/office/drawing/2014/main" id="{DFBE4D55-3685-28C7-D8F5-DD8B14CB92A2}"/>
                </a:ext>
              </a:extLst>
            </p:cNvPr>
            <p:cNvSpPr txBox="1"/>
            <p:nvPr/>
          </p:nvSpPr>
          <p:spPr>
            <a:xfrm>
              <a:off x="2548754" y="1628799"/>
              <a:ext cx="648072" cy="276999"/>
            </a:xfrm>
            <a:prstGeom prst="rect">
              <a:avLst/>
            </a:prstGeom>
            <a:noFill/>
          </p:spPr>
          <p:txBody>
            <a:bodyPr wrap="square" rtlCol="0">
              <a:spAutoFit/>
            </a:bodyPr>
            <a:lstStyle/>
            <a:p>
              <a:r>
                <a:rPr lang="ja-JP" altLang="en-US" sz="1200">
                  <a:latin typeface="メイリオ" panose="020B0604030504040204" pitchFamily="50" charset="-128"/>
                  <a:ea typeface="メイリオ" panose="020B0604030504040204" pitchFamily="50" charset="-128"/>
                </a:rPr>
                <a:t>つなみ</a:t>
              </a:r>
              <a:endParaRPr kumimoji="1" lang="ja-JP" altLang="en-US" sz="120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66250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588249" y="836712"/>
            <a:ext cx="16305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死者</a:t>
            </a:r>
            <a:r>
              <a:rPr kumimoji="1"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6,434</a:t>
            </a:r>
            <a:r>
              <a:rPr kumimoji="1"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a:t>
            </a:r>
            <a:r>
              <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7249618" y="925132"/>
            <a:ext cx="1107996"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総務省消防庁調べ</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660" y="1140576"/>
            <a:ext cx="7233381" cy="2814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660" y="3908545"/>
            <a:ext cx="3642795" cy="280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阪神･淡路大震災をわすれない</a:t>
            </a:r>
          </a:p>
        </p:txBody>
      </p:sp>
      <p:sp>
        <p:nvSpPr>
          <p:cNvPr id="15" name="テキスト ボックス 14"/>
          <p:cNvSpPr txBox="1"/>
          <p:nvPr/>
        </p:nvSpPr>
        <p:spPr>
          <a:xfrm>
            <a:off x="1835696" y="-27384"/>
            <a:ext cx="309571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はん　しん　・　あわ　　じ　 だい    しん   さい</a:t>
            </a:r>
          </a:p>
        </p:txBody>
      </p:sp>
      <p:pic>
        <p:nvPicPr>
          <p:cNvPr id="1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148064" y="3908545"/>
            <a:ext cx="3693849" cy="2785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107504" y="734507"/>
            <a:ext cx="56938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しんど</a:t>
            </a:r>
          </a:p>
        </p:txBody>
      </p:sp>
      <p:sp>
        <p:nvSpPr>
          <p:cNvPr id="12" name="テキスト ボックス 11"/>
          <p:cNvSpPr txBox="1"/>
          <p:nvPr/>
        </p:nvSpPr>
        <p:spPr>
          <a:xfrm>
            <a:off x="14427" y="879103"/>
            <a:ext cx="235032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震度７の</a:t>
            </a:r>
            <a:r>
              <a:rPr lang="ja-JP" altLang="en-US" sz="2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ちいき</a:t>
            </a:r>
            <a:endParaRPr kumimoji="1" lang="ja-JP" altLang="en-US" sz="2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a:extLst>
              <a:ext uri="{FF2B5EF4-FFF2-40B4-BE49-F238E27FC236}">
                <a16:creationId xmlns:a16="http://schemas.microsoft.com/office/drawing/2014/main" id="{83DDD538-A034-C4C8-D85E-D640AB2260DB}"/>
              </a:ext>
            </a:extLst>
          </p:cNvPr>
          <p:cNvSpPr txBox="1"/>
          <p:nvPr/>
        </p:nvSpPr>
        <p:spPr>
          <a:xfrm>
            <a:off x="0" y="6650193"/>
            <a:ext cx="7899483" cy="230832"/>
          </a:xfrm>
          <a:prstGeom prst="rect">
            <a:avLst/>
          </a:prstGeom>
          <a:noFill/>
        </p:spPr>
        <p:txBody>
          <a:bodyPr wrap="square" rtlCol="0">
            <a:spAutoFit/>
          </a:bodyPr>
          <a:lstStyle/>
          <a:p>
            <a:pPr fontAlgn="auto">
              <a:spcBef>
                <a:spcPts val="0"/>
              </a:spcBef>
              <a:spcAft>
                <a:spcPts val="0"/>
              </a:spcAft>
            </a:pPr>
            <a:r>
              <a:rPr lang="ja-JP" altLang="en-US" sz="900" dirty="0">
                <a:latin typeface="メイリオ" panose="020B0604030504040204" pitchFamily="50" charset="-128"/>
                <a:ea typeface="メイリオ" panose="020B0604030504040204" pitchFamily="50" charset="-128"/>
              </a:rPr>
              <a:t>気象庁ホームページ（</a:t>
            </a:r>
            <a:r>
              <a:rPr lang="en-US" altLang="ja-JP" sz="900" dirty="0">
                <a:latin typeface="メイリオ" panose="020B0604030504040204" pitchFamily="50" charset="-128"/>
                <a:ea typeface="メイリオ" panose="020B0604030504040204" pitchFamily="50" charset="-128"/>
              </a:rPr>
              <a:t>https://www.data.jma.go.jp/eqev/data/1995_01_17_hyogonanbu/album.html</a:t>
            </a:r>
            <a:r>
              <a:rPr lang="ja-JP" altLang="en-US" sz="900" dirty="0">
                <a:latin typeface="メイリオ" panose="020B0604030504040204" pitchFamily="50" charset="-128"/>
                <a:ea typeface="メイリオ" panose="020B0604030504040204" pitchFamily="50" charset="-128"/>
              </a:rPr>
              <a:t>）の図版を掲載</a:t>
            </a:r>
          </a:p>
        </p:txBody>
      </p:sp>
    </p:spTree>
    <p:extLst>
      <p:ext uri="{BB962C8B-B14F-4D97-AF65-F5344CB8AC3E}">
        <p14:creationId xmlns:p14="http://schemas.microsoft.com/office/powerpoint/2010/main" val="3460773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阪神･淡路大震災をわすれない</a:t>
            </a:r>
          </a:p>
        </p:txBody>
      </p:sp>
      <p:sp>
        <p:nvSpPr>
          <p:cNvPr id="15" name="テキスト ボックス 14"/>
          <p:cNvSpPr txBox="1"/>
          <p:nvPr/>
        </p:nvSpPr>
        <p:spPr>
          <a:xfrm>
            <a:off x="1835696" y="-27384"/>
            <a:ext cx="309571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はん　しん　・　あわ　　じ　 だい    しん   さい</a:t>
            </a:r>
          </a:p>
        </p:txBody>
      </p:sp>
      <p:sp>
        <p:nvSpPr>
          <p:cNvPr id="22" name="テキスト ボックス 21"/>
          <p:cNvSpPr txBox="1"/>
          <p:nvPr/>
        </p:nvSpPr>
        <p:spPr>
          <a:xfrm>
            <a:off x="252749" y="964837"/>
            <a:ext cx="2339102" cy="461665"/>
          </a:xfrm>
          <a:prstGeom prst="rect">
            <a:avLst/>
          </a:prstGeom>
          <a:noFill/>
        </p:spPr>
        <p:txBody>
          <a:bodyPr wrap="none" rtlCol="0">
            <a:spAutoFit/>
          </a:bodyPr>
          <a:lstStyle/>
          <a:p>
            <a:r>
              <a:rPr lang="ja-JP" altLang="en-US" sz="2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大阪府内の被害</a:t>
            </a:r>
          </a:p>
        </p:txBody>
      </p:sp>
      <p:pic>
        <p:nvPicPr>
          <p:cNvPr id="24" name="図 23"/>
          <p:cNvPicPr>
            <a:picLocks noChangeAspect="1"/>
          </p:cNvPicPr>
          <p:nvPr/>
        </p:nvPicPr>
        <p:blipFill>
          <a:blip r:embed="rId3"/>
          <a:stretch>
            <a:fillRect/>
          </a:stretch>
        </p:blipFill>
        <p:spPr>
          <a:xfrm>
            <a:off x="219078" y="1620552"/>
            <a:ext cx="8705843" cy="4566300"/>
          </a:xfrm>
          <a:prstGeom prst="rect">
            <a:avLst/>
          </a:prstGeom>
        </p:spPr>
      </p:pic>
      <p:sp>
        <p:nvSpPr>
          <p:cNvPr id="25" name="テキスト ボックス 24"/>
          <p:cNvSpPr txBox="1"/>
          <p:nvPr/>
        </p:nvSpPr>
        <p:spPr>
          <a:xfrm>
            <a:off x="4427984" y="1267261"/>
            <a:ext cx="2520280" cy="338554"/>
          </a:xfrm>
          <a:prstGeom prst="rect">
            <a:avLst/>
          </a:prstGeom>
          <a:noFill/>
        </p:spPr>
        <p:txBody>
          <a:bodyPr wrap="square" rtlCol="0">
            <a:spAutoFit/>
          </a:bodyPr>
          <a:lstStyle/>
          <a:p>
            <a:pPr fontAlgn="base">
              <a:spcBef>
                <a:spcPct val="0"/>
              </a:spcBef>
              <a:spcAft>
                <a:spcPct val="0"/>
              </a:spcAft>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（大阪府内）</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死者</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人 </a:t>
            </a:r>
            <a:r>
              <a:rPr lang="en-US" altLang="ja-JP" sz="9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cs typeface="メイリオ" panose="020B0604030504040204" pitchFamily="50" charset="-128"/>
              </a:rPr>
              <a:t>２</a:t>
            </a:r>
          </a:p>
        </p:txBody>
      </p:sp>
      <p:sp>
        <p:nvSpPr>
          <p:cNvPr id="26" name="テキスト ボックス 25"/>
          <p:cNvSpPr txBox="1"/>
          <p:nvPr/>
        </p:nvSpPr>
        <p:spPr>
          <a:xfrm>
            <a:off x="6598357" y="1350499"/>
            <a:ext cx="1475084" cy="215444"/>
          </a:xfrm>
          <a:prstGeom prst="rect">
            <a:avLst/>
          </a:prstGeom>
          <a:noFill/>
        </p:spPr>
        <p:txBody>
          <a:bodyPr wrap="none" rtlCol="0">
            <a:spAutoFit/>
          </a:bodyPr>
          <a:lstStyle/>
          <a:p>
            <a:r>
              <a:rPr lang="en-US" altLang="ja-JP" sz="800">
                <a:latin typeface="Arial" charset="0"/>
              </a:rPr>
              <a:t>※</a:t>
            </a:r>
            <a:r>
              <a:rPr lang="ja-JP" altLang="en-US" sz="800">
                <a:latin typeface="Arial" charset="0"/>
              </a:rPr>
              <a:t>２</a:t>
            </a:r>
            <a:r>
              <a:rPr lang="ja-JP" altLang="en-US" sz="800"/>
              <a:t> 大阪府地域防災計画より</a:t>
            </a:r>
            <a:endParaRPr lang="ja-JP" altLang="en-US" sz="800">
              <a:latin typeface="Arial" charset="0"/>
            </a:endParaRPr>
          </a:p>
        </p:txBody>
      </p:sp>
      <p:sp>
        <p:nvSpPr>
          <p:cNvPr id="12" name="テキスト ボックス 11"/>
          <p:cNvSpPr txBox="1"/>
          <p:nvPr/>
        </p:nvSpPr>
        <p:spPr>
          <a:xfrm>
            <a:off x="4571999" y="902182"/>
            <a:ext cx="177574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死者</a:t>
            </a:r>
            <a:r>
              <a:rPr kumimoji="1"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6,434</a:t>
            </a:r>
            <a:r>
              <a:rPr kumimoji="1"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a:t>
            </a:r>
            <a:r>
              <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a:t>
            </a:r>
          </a:p>
        </p:txBody>
      </p:sp>
      <p:sp>
        <p:nvSpPr>
          <p:cNvPr id="14" name="テキスト ボックス 13"/>
          <p:cNvSpPr txBox="1"/>
          <p:nvPr/>
        </p:nvSpPr>
        <p:spPr>
          <a:xfrm>
            <a:off x="6265710" y="997766"/>
            <a:ext cx="1207382"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a:t>
            </a:r>
            <a:r>
              <a:rPr kumimoji="1" lang="ja-JP" altLang="en-US" sz="8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１ 総務省消防庁調べ</a:t>
            </a:r>
          </a:p>
        </p:txBody>
      </p:sp>
      <p:sp>
        <p:nvSpPr>
          <p:cNvPr id="11" name="テキスト ボックス 10"/>
          <p:cNvSpPr txBox="1"/>
          <p:nvPr/>
        </p:nvSpPr>
        <p:spPr>
          <a:xfrm>
            <a:off x="1907704" y="847680"/>
            <a:ext cx="569387" cy="246221"/>
          </a:xfrm>
          <a:prstGeom prst="rect">
            <a:avLst/>
          </a:prstGeom>
          <a:noFill/>
        </p:spPr>
        <p:txBody>
          <a:bodyPr wrap="none" rtlCol="0">
            <a:spAutoFit/>
          </a:bodyPr>
          <a:lstStyle/>
          <a:p>
            <a:r>
              <a:rPr kumimoji="1" lang="ja-JP" altLang="en-US" sz="1000" err="1">
                <a:latin typeface="メイリオ" panose="020B0604030504040204" pitchFamily="50" charset="-128"/>
                <a:ea typeface="メイリオ" panose="020B0604030504040204" pitchFamily="50" charset="-128"/>
              </a:rPr>
              <a:t>ひがい</a:t>
            </a:r>
            <a:endParaRPr kumimoji="1" lang="ja-JP" altLang="en-US" sz="1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5CDB2CF-C137-5C40-98B4-F57F20C3F230}"/>
              </a:ext>
            </a:extLst>
          </p:cNvPr>
          <p:cNvSpPr txBox="1"/>
          <p:nvPr/>
        </p:nvSpPr>
        <p:spPr>
          <a:xfrm>
            <a:off x="0" y="6616141"/>
            <a:ext cx="8129392" cy="230832"/>
          </a:xfrm>
          <a:prstGeom prst="rect">
            <a:avLst/>
          </a:prstGeom>
          <a:noFill/>
        </p:spPr>
        <p:txBody>
          <a:bodyPr wrap="square" rtlCol="0">
            <a:spAutoFit/>
          </a:bodyPr>
          <a:lstStyle/>
          <a:p>
            <a:r>
              <a:rPr lang="ja-JP" altLang="en-US" sz="900" dirty="0">
                <a:solidFill>
                  <a:prstClr val="black"/>
                </a:solidFill>
                <a:latin typeface="メイリオ" panose="020B0604030504040204" pitchFamily="50" charset="-128"/>
                <a:ea typeface="メイリオ" panose="020B0604030504040204" pitchFamily="50" charset="-128"/>
              </a:rPr>
              <a:t>大阪管区気象台ホームページ（</a:t>
            </a:r>
            <a:r>
              <a:rPr lang="en-US" altLang="ja-JP" sz="900" dirty="0">
                <a:solidFill>
                  <a:prstClr val="black"/>
                </a:solidFill>
                <a:latin typeface="メイリオ" panose="020B0604030504040204" pitchFamily="50" charset="-128"/>
                <a:ea typeface="メイリオ" panose="020B0604030504040204" pitchFamily="50" charset="-128"/>
              </a:rPr>
              <a:t>https://www.data.jma.go.jp/osaka/jishinkazan/19950117_hanshinawaji/photo.html</a:t>
            </a:r>
            <a:r>
              <a:rPr lang="ja-JP" altLang="en-US" sz="900" dirty="0">
                <a:solidFill>
                  <a:prstClr val="black"/>
                </a:solidFill>
                <a:latin typeface="メイリオ" panose="020B0604030504040204" pitchFamily="50" charset="-128"/>
                <a:ea typeface="メイリオ" panose="020B0604030504040204" pitchFamily="50" charset="-128"/>
              </a:rPr>
              <a:t>）の図版を掲載</a:t>
            </a:r>
          </a:p>
        </p:txBody>
      </p:sp>
    </p:spTree>
    <p:extLst>
      <p:ext uri="{BB962C8B-B14F-4D97-AF65-F5344CB8AC3E}">
        <p14:creationId xmlns:p14="http://schemas.microsoft.com/office/powerpoint/2010/main" val="3962166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980430" y="2088055"/>
            <a:ext cx="5183138" cy="4401680"/>
          </a:xfrm>
          <a:prstGeom prst="rect">
            <a:avLst/>
          </a:prstGeom>
        </p:spPr>
      </p:pic>
      <p:sp>
        <p:nvSpPr>
          <p:cNvPr id="8"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地震　による　ケガを　しないために</a:t>
            </a:r>
          </a:p>
        </p:txBody>
      </p:sp>
      <p:sp>
        <p:nvSpPr>
          <p:cNvPr id="2" name="テキスト ボックス 1"/>
          <p:cNvSpPr txBox="1"/>
          <p:nvPr/>
        </p:nvSpPr>
        <p:spPr>
          <a:xfrm>
            <a:off x="2394960" y="1414517"/>
            <a:ext cx="435407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家の中にいたら？</a:t>
            </a:r>
          </a:p>
        </p:txBody>
      </p:sp>
      <p:sp>
        <p:nvSpPr>
          <p:cNvPr id="15" name="テキスト ボックス 14"/>
          <p:cNvSpPr txBox="1"/>
          <p:nvPr/>
        </p:nvSpPr>
        <p:spPr>
          <a:xfrm>
            <a:off x="495479" y="803392"/>
            <a:ext cx="8648521"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クエスチョン！その時どうする？</a:t>
            </a:r>
          </a:p>
        </p:txBody>
      </p:sp>
      <p:pic>
        <p:nvPicPr>
          <p:cNvPr id="3" name="図 2"/>
          <p:cNvPicPr>
            <a:picLocks noChangeAspect="1"/>
          </p:cNvPicPr>
          <p:nvPr/>
        </p:nvPicPr>
        <p:blipFill>
          <a:blip r:embed="rId4"/>
          <a:stretch>
            <a:fillRect/>
          </a:stretch>
        </p:blipFill>
        <p:spPr>
          <a:xfrm>
            <a:off x="1561933" y="2062562"/>
            <a:ext cx="6020133" cy="4601691"/>
          </a:xfrm>
          <a:prstGeom prst="rect">
            <a:avLst/>
          </a:prstGeom>
        </p:spPr>
      </p:pic>
      <p:pic>
        <p:nvPicPr>
          <p:cNvPr id="19" name="Picture 5"/>
          <p:cNvPicPr>
            <a:picLocks noChangeAspect="1" noChangeArrowheads="1"/>
          </p:cNvPicPr>
          <p:nvPr/>
        </p:nvPicPr>
        <p:blipFill>
          <a:blip r:embed="rId5" cstate="print"/>
          <a:srcRect/>
          <a:stretch>
            <a:fillRect/>
          </a:stretch>
        </p:blipFill>
        <p:spPr bwMode="auto">
          <a:xfrm>
            <a:off x="6623721" y="2194351"/>
            <a:ext cx="2520279" cy="2520280"/>
          </a:xfrm>
          <a:prstGeom prst="rect">
            <a:avLst/>
          </a:prstGeom>
          <a:noFill/>
          <a:ln w="9525">
            <a:noFill/>
            <a:miter lim="800000"/>
            <a:headEnd/>
            <a:tailEnd/>
          </a:ln>
          <a:effectLst/>
        </p:spPr>
      </p:pic>
      <p:sp>
        <p:nvSpPr>
          <p:cNvPr id="5" name="テキスト ボックス 4">
            <a:extLst>
              <a:ext uri="{FF2B5EF4-FFF2-40B4-BE49-F238E27FC236}">
                <a16:creationId xmlns:a16="http://schemas.microsoft.com/office/drawing/2014/main" id="{AD0E0F42-C15A-40DF-4D7F-676E21157AAB}"/>
              </a:ext>
            </a:extLst>
          </p:cNvPr>
          <p:cNvSpPr txBox="1"/>
          <p:nvPr/>
        </p:nvSpPr>
        <p:spPr>
          <a:xfrm>
            <a:off x="-5792" y="6683376"/>
            <a:ext cx="6109365" cy="230832"/>
          </a:xfrm>
          <a:prstGeom prst="rect">
            <a:avLst/>
          </a:prstGeom>
          <a:noFill/>
        </p:spPr>
        <p:txBody>
          <a:bodyPr wrap="none" rtlCol="0">
            <a:spAutoFit/>
          </a:bodyPr>
          <a:lstStyle/>
          <a:p>
            <a:r>
              <a:rPr lang="ja-JP" altLang="en-US" sz="900">
                <a:solidFill>
                  <a:prstClr val="black"/>
                </a:solidFill>
                <a:latin typeface="メイリオ" panose="020B0604030504040204" pitchFamily="50" charset="-128"/>
                <a:ea typeface="メイリオ" panose="020B0604030504040204" pitchFamily="50" charset="-128"/>
              </a:rPr>
              <a:t>気象庁ホームページ　（</a:t>
            </a:r>
            <a:r>
              <a:rPr lang="en-US" altLang="ja-JP" sz="900">
                <a:solidFill>
                  <a:prstClr val="black"/>
                </a:solidFill>
                <a:latin typeface="メイリオ" panose="020B0604030504040204" pitchFamily="50" charset="-128"/>
                <a:ea typeface="メイリオ" panose="020B0604030504040204" pitchFamily="50" charset="-128"/>
              </a:rPr>
              <a:t> https://www.jma.go.jp/jma/kishou/books/eew/index.html </a:t>
            </a:r>
            <a:r>
              <a:rPr lang="ja-JP" altLang="en-US" sz="900">
                <a:solidFill>
                  <a:prstClr val="black"/>
                </a:solidFill>
                <a:latin typeface="メイリオ" panose="020B0604030504040204" pitchFamily="50" charset="-128"/>
                <a:ea typeface="メイリオ" panose="020B0604030504040204" pitchFamily="50" charset="-128"/>
              </a:rPr>
              <a:t>）の図版を加工して掲載</a:t>
            </a:r>
          </a:p>
        </p:txBody>
      </p:sp>
      <p:sp>
        <p:nvSpPr>
          <p:cNvPr id="6" name="テキスト ボックス 5">
            <a:extLst>
              <a:ext uri="{FF2B5EF4-FFF2-40B4-BE49-F238E27FC236}">
                <a16:creationId xmlns:a16="http://schemas.microsoft.com/office/drawing/2014/main" id="{CEB8080B-967F-91AB-0070-C482C6F3A529}"/>
              </a:ext>
            </a:extLst>
          </p:cNvPr>
          <p:cNvSpPr txBox="1"/>
          <p:nvPr/>
        </p:nvSpPr>
        <p:spPr>
          <a:xfrm>
            <a:off x="807989" y="-37515"/>
            <a:ext cx="811683" cy="261610"/>
          </a:xfrm>
          <a:prstGeom prst="rect">
            <a:avLst/>
          </a:prstGeom>
          <a:noFill/>
        </p:spPr>
        <p:txBody>
          <a:bodyPr wrap="square" rtlCol="0">
            <a:spAutoFit/>
          </a:bodyPr>
          <a:lstStyle/>
          <a:p>
            <a:r>
              <a:rPr kumimoji="1" lang="ja-JP" altLang="en-US" sz="1100">
                <a:latin typeface="メイリオ" panose="020B0604030504040204" pitchFamily="50" charset="-128"/>
                <a:ea typeface="メイリオ" panose="020B0604030504040204" pitchFamily="50" charset="-128"/>
              </a:rPr>
              <a:t>じ　 しん</a:t>
            </a:r>
          </a:p>
        </p:txBody>
      </p:sp>
    </p:spTree>
    <p:extLst>
      <p:ext uri="{BB962C8B-B14F-4D97-AF65-F5344CB8AC3E}">
        <p14:creationId xmlns:p14="http://schemas.microsoft.com/office/powerpoint/2010/main" val="36290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115616" y="2088055"/>
            <a:ext cx="5863450" cy="4488729"/>
          </a:xfrm>
          <a:prstGeom prst="rect">
            <a:avLst/>
          </a:prstGeom>
        </p:spPr>
      </p:pic>
      <p:sp>
        <p:nvSpPr>
          <p:cNvPr id="17" name="テキスト ボックス 16"/>
          <p:cNvSpPr txBox="1"/>
          <p:nvPr/>
        </p:nvSpPr>
        <p:spPr>
          <a:xfrm>
            <a:off x="2555776" y="1412776"/>
            <a:ext cx="4339650" cy="646331"/>
          </a:xfrm>
          <a:prstGeom prst="rect">
            <a:avLst/>
          </a:prstGeom>
          <a:noFill/>
        </p:spPr>
        <p:txBody>
          <a:bodyPr wrap="none" rtlCol="0">
            <a:spAutoFit/>
          </a:bodyPr>
          <a:lstStyle/>
          <a:p>
            <a:r>
              <a:rPr lang="ja-JP" altLang="en-US" sz="36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道を歩いていたら？</a:t>
            </a:r>
          </a:p>
        </p:txBody>
      </p:sp>
      <p:pic>
        <p:nvPicPr>
          <p:cNvPr id="4" name="図 3"/>
          <p:cNvPicPr>
            <a:picLocks noChangeAspect="1"/>
          </p:cNvPicPr>
          <p:nvPr/>
        </p:nvPicPr>
        <p:blipFill>
          <a:blip r:embed="rId4"/>
          <a:stretch>
            <a:fillRect/>
          </a:stretch>
        </p:blipFill>
        <p:spPr>
          <a:xfrm>
            <a:off x="5220072" y="3933056"/>
            <a:ext cx="3687710" cy="2448272"/>
          </a:xfrm>
          <a:prstGeom prst="rect">
            <a:avLst/>
          </a:prstGeom>
          <a:ln>
            <a:solidFill>
              <a:schemeClr val="accent1"/>
            </a:solidFill>
          </a:ln>
        </p:spPr>
      </p:pic>
      <p:sp>
        <p:nvSpPr>
          <p:cNvPr id="10" name="テキスト ボックス 9"/>
          <p:cNvSpPr txBox="1"/>
          <p:nvPr/>
        </p:nvSpPr>
        <p:spPr>
          <a:xfrm>
            <a:off x="495479" y="764704"/>
            <a:ext cx="8648521" cy="769441"/>
          </a:xfrm>
          <a:prstGeom prst="rect">
            <a:avLst/>
          </a:prstGeom>
          <a:noFill/>
        </p:spPr>
        <p:txBody>
          <a:bodyPr wrap="none" rtlCol="0">
            <a:spAutoFit/>
          </a:bodyPr>
          <a:lstStyle/>
          <a:p>
            <a:r>
              <a:rPr lang="ja-JP" altLang="en-US" sz="4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クエスチョン！その時どうする？</a:t>
            </a:r>
          </a:p>
        </p:txBody>
      </p:sp>
      <p:sp>
        <p:nvSpPr>
          <p:cNvPr id="5" name="テキスト ボックス 4">
            <a:extLst>
              <a:ext uri="{FF2B5EF4-FFF2-40B4-BE49-F238E27FC236}">
                <a16:creationId xmlns:a16="http://schemas.microsoft.com/office/drawing/2014/main" id="{062CF4CA-3D6D-8BF4-A349-974C742F07B4}"/>
              </a:ext>
            </a:extLst>
          </p:cNvPr>
          <p:cNvSpPr txBox="1"/>
          <p:nvPr/>
        </p:nvSpPr>
        <p:spPr>
          <a:xfrm>
            <a:off x="-5792" y="6683376"/>
            <a:ext cx="6109365" cy="230832"/>
          </a:xfrm>
          <a:prstGeom prst="rect">
            <a:avLst/>
          </a:prstGeom>
          <a:noFill/>
        </p:spPr>
        <p:txBody>
          <a:bodyPr wrap="none" rtlCol="0">
            <a:spAutoFit/>
          </a:bodyPr>
          <a:lstStyle/>
          <a:p>
            <a:r>
              <a:rPr lang="ja-JP" altLang="en-US" sz="900">
                <a:solidFill>
                  <a:prstClr val="black"/>
                </a:solidFill>
                <a:latin typeface="メイリオ" panose="020B0604030504040204" pitchFamily="50" charset="-128"/>
                <a:ea typeface="メイリオ" panose="020B0604030504040204" pitchFamily="50" charset="-128"/>
              </a:rPr>
              <a:t>気象庁ホームページ　（</a:t>
            </a:r>
            <a:r>
              <a:rPr lang="en-US" altLang="ja-JP" sz="900">
                <a:solidFill>
                  <a:prstClr val="black"/>
                </a:solidFill>
                <a:latin typeface="メイリオ" panose="020B0604030504040204" pitchFamily="50" charset="-128"/>
                <a:ea typeface="メイリオ" panose="020B0604030504040204" pitchFamily="50" charset="-128"/>
              </a:rPr>
              <a:t> https://www.jma.go.jp/jma/kishou/books/eew/index.html </a:t>
            </a:r>
            <a:r>
              <a:rPr lang="ja-JP" altLang="en-US" sz="900">
                <a:solidFill>
                  <a:prstClr val="black"/>
                </a:solidFill>
                <a:latin typeface="メイリオ" panose="020B0604030504040204" pitchFamily="50" charset="-128"/>
                <a:ea typeface="メイリオ" panose="020B0604030504040204" pitchFamily="50" charset="-128"/>
              </a:rPr>
              <a:t>）の図版を加工して掲載</a:t>
            </a:r>
          </a:p>
        </p:txBody>
      </p:sp>
      <p:sp>
        <p:nvSpPr>
          <p:cNvPr id="2" name="Rectangle 9">
            <a:extLst>
              <a:ext uri="{FF2B5EF4-FFF2-40B4-BE49-F238E27FC236}">
                <a16:creationId xmlns:a16="http://schemas.microsoft.com/office/drawing/2014/main" id="{EB345C96-D667-6304-3988-954C8196CEB3}"/>
              </a:ext>
            </a:extLst>
          </p:cNvPr>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地震　による　ケガを　しないために</a:t>
            </a:r>
          </a:p>
        </p:txBody>
      </p:sp>
      <p:sp>
        <p:nvSpPr>
          <p:cNvPr id="6" name="テキスト ボックス 5">
            <a:extLst>
              <a:ext uri="{FF2B5EF4-FFF2-40B4-BE49-F238E27FC236}">
                <a16:creationId xmlns:a16="http://schemas.microsoft.com/office/drawing/2014/main" id="{EA7AF246-AB76-A0FC-1A41-8E4801CAB336}"/>
              </a:ext>
            </a:extLst>
          </p:cNvPr>
          <p:cNvSpPr txBox="1"/>
          <p:nvPr/>
        </p:nvSpPr>
        <p:spPr>
          <a:xfrm>
            <a:off x="807989" y="-37515"/>
            <a:ext cx="811683" cy="261610"/>
          </a:xfrm>
          <a:prstGeom prst="rect">
            <a:avLst/>
          </a:prstGeom>
          <a:noFill/>
        </p:spPr>
        <p:txBody>
          <a:bodyPr wrap="square" rtlCol="0">
            <a:spAutoFit/>
          </a:bodyPr>
          <a:lstStyle/>
          <a:p>
            <a:r>
              <a:rPr kumimoji="1" lang="ja-JP" altLang="en-US" sz="1100">
                <a:latin typeface="メイリオ" panose="020B0604030504040204" pitchFamily="50" charset="-128"/>
                <a:ea typeface="メイリオ" panose="020B0604030504040204" pitchFamily="50" charset="-128"/>
              </a:rPr>
              <a:t>じ　 しん</a:t>
            </a:r>
          </a:p>
        </p:txBody>
      </p:sp>
    </p:spTree>
    <p:extLst>
      <p:ext uri="{BB962C8B-B14F-4D97-AF65-F5344CB8AC3E}">
        <p14:creationId xmlns:p14="http://schemas.microsoft.com/office/powerpoint/2010/main" val="184570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43732"/>
            <a:ext cx="4131263" cy="4114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90230" y="5490039"/>
            <a:ext cx="877163" cy="230832"/>
          </a:xfrm>
          <a:prstGeom prst="rect">
            <a:avLst/>
          </a:prstGeom>
          <a:noFill/>
        </p:spPr>
        <p:txBody>
          <a:bodyPr wrap="none" rtlCol="0">
            <a:spAutoFit/>
          </a:bodyPr>
          <a:lstStyle/>
          <a:p>
            <a:pPr fontAlgn="base">
              <a:spcBef>
                <a:spcPct val="0"/>
              </a:spcBef>
              <a:spcAft>
                <a:spcPct val="0"/>
              </a:spcAft>
            </a:pPr>
            <a:r>
              <a:rPr lang="ja-JP" altLang="en-US" sz="900">
                <a:solidFill>
                  <a:prstClr val="white"/>
                </a:solidFill>
                <a:latin typeface="メイリオ" panose="020B0604030504040204" pitchFamily="50" charset="-128"/>
                <a:ea typeface="メイリオ" panose="020B0604030504040204" pitchFamily="50" charset="-128"/>
              </a:rPr>
              <a:t>気象庁　提供</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2204864"/>
            <a:ext cx="4688009" cy="3516007"/>
          </a:xfrm>
          <a:prstGeom prst="rect">
            <a:avLst/>
          </a:prstGeom>
        </p:spPr>
      </p:pic>
      <p:sp>
        <p:nvSpPr>
          <p:cNvPr id="9" name="テキスト ボックス 8"/>
          <p:cNvSpPr txBox="1"/>
          <p:nvPr/>
        </p:nvSpPr>
        <p:spPr>
          <a:xfrm>
            <a:off x="4333897" y="5477431"/>
            <a:ext cx="877163" cy="230832"/>
          </a:xfrm>
          <a:prstGeom prst="rect">
            <a:avLst/>
          </a:prstGeom>
          <a:noFill/>
        </p:spPr>
        <p:txBody>
          <a:bodyPr wrap="none" rtlCol="0">
            <a:spAutoFit/>
          </a:bodyPr>
          <a:lstStyle/>
          <a:p>
            <a:pPr fontAlgn="base">
              <a:spcBef>
                <a:spcPct val="0"/>
              </a:spcBef>
              <a:spcAft>
                <a:spcPct val="0"/>
              </a:spcAft>
            </a:pPr>
            <a:r>
              <a:rPr lang="ja-JP" altLang="en-US" sz="900">
                <a:solidFill>
                  <a:prstClr val="white"/>
                </a:solidFill>
                <a:latin typeface="メイリオ" panose="020B0604030504040204" pitchFamily="50" charset="-128"/>
                <a:ea typeface="メイリオ" panose="020B0604030504040204" pitchFamily="50" charset="-128"/>
              </a:rPr>
              <a:t>気象庁　提供</a:t>
            </a:r>
          </a:p>
        </p:txBody>
      </p:sp>
      <p:sp>
        <p:nvSpPr>
          <p:cNvPr id="7"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ja-JP" altLang="en-US" sz="3600">
                <a:solidFill>
                  <a:prstClr val="black"/>
                </a:solidFill>
                <a:latin typeface="メイリオ" panose="020B0604030504040204" pitchFamily="50" charset="-128"/>
                <a:ea typeface="メイリオ" panose="020B0604030504040204" pitchFamily="50" charset="-128"/>
              </a:rPr>
              <a:t>東日本大震災と津波</a:t>
            </a:r>
            <a:endParaRPr kumimoji="1" lang="ja-JP" altLang="en-US" sz="3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01F9A18-F78F-FB94-5366-B74455D0EB58}"/>
              </a:ext>
            </a:extLst>
          </p:cNvPr>
          <p:cNvSpPr txBox="1"/>
          <p:nvPr/>
        </p:nvSpPr>
        <p:spPr>
          <a:xfrm>
            <a:off x="5868144" y="0"/>
            <a:ext cx="665573"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つなみ</a:t>
            </a:r>
          </a:p>
        </p:txBody>
      </p:sp>
      <p:sp>
        <p:nvSpPr>
          <p:cNvPr id="3" name="テキスト ボックス 2">
            <a:extLst>
              <a:ext uri="{FF2B5EF4-FFF2-40B4-BE49-F238E27FC236}">
                <a16:creationId xmlns:a16="http://schemas.microsoft.com/office/drawing/2014/main" id="{634F28F5-FE0D-00B0-6407-FF441FDC3351}"/>
              </a:ext>
            </a:extLst>
          </p:cNvPr>
          <p:cNvSpPr txBox="1"/>
          <p:nvPr/>
        </p:nvSpPr>
        <p:spPr>
          <a:xfrm>
            <a:off x="4085853" y="-12608"/>
            <a:ext cx="972293" cy="246221"/>
          </a:xfrm>
          <a:prstGeom prst="rect">
            <a:avLst/>
          </a:prstGeom>
          <a:noFill/>
        </p:spPr>
        <p:txBody>
          <a:bodyPr wrap="square" rtlCol="0">
            <a:spAutoFit/>
          </a:bodyPr>
          <a:lstStyle/>
          <a:p>
            <a:pPr algn="dist"/>
            <a:r>
              <a:rPr lang="ja-JP" altLang="en-US" sz="1000">
                <a:latin typeface="メイリオ" panose="020B0604030504040204" pitchFamily="50" charset="-128"/>
                <a:ea typeface="メイリオ" panose="020B0604030504040204" pitchFamily="50" charset="-128"/>
              </a:rPr>
              <a:t>だいしんさい</a:t>
            </a:r>
            <a:endParaRPr kumimoji="1" lang="ja-JP" altLang="en-US" sz="1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82128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77172" y="3457538"/>
            <a:ext cx="4867859" cy="3400462"/>
          </a:xfrm>
          <a:prstGeom prst="rect">
            <a:avLst/>
          </a:prstGeom>
        </p:spPr>
      </p:pic>
      <p:sp>
        <p:nvSpPr>
          <p:cNvPr id="17" name="テキスト ボックス 16"/>
          <p:cNvSpPr txBox="1"/>
          <p:nvPr/>
        </p:nvSpPr>
        <p:spPr>
          <a:xfrm>
            <a:off x="0" y="6642556"/>
            <a:ext cx="203132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sp>
        <p:nvSpPr>
          <p:cNvPr id="5" name="テキスト ボックス 4"/>
          <p:cNvSpPr txBox="1"/>
          <p:nvPr/>
        </p:nvSpPr>
        <p:spPr>
          <a:xfrm>
            <a:off x="931349" y="771244"/>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①強いゆ</a:t>
            </a:r>
            <a:r>
              <a:rPr kumimoji="1" lang="ja-JP" altLang="en-US" sz="3200" b="1" i="0" u="none" strike="noStrike" kern="1200" cap="none" spc="0" normalizeH="0" baseline="0" noProof="0" err="1">
                <a:ln>
                  <a:noFill/>
                </a:ln>
                <a:solidFill>
                  <a:srgbClr val="000000"/>
                </a:solidFill>
                <a:effectLst/>
                <a:uLnTx/>
                <a:uFillTx/>
                <a:latin typeface="メイリオ" panose="020B0604030504040204" pitchFamily="50" charset="-128"/>
                <a:ea typeface="メイリオ" panose="020B0604030504040204" pitchFamily="50" charset="-128"/>
                <a:cs typeface="+mn-cs"/>
              </a:rPr>
              <a:t>れを</a:t>
            </a: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感じたら！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1" name="爆発 2 10"/>
          <p:cNvSpPr/>
          <p:nvPr/>
        </p:nvSpPr>
        <p:spPr>
          <a:xfrm>
            <a:off x="3275856" y="4778044"/>
            <a:ext cx="6257886" cy="2012247"/>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7030A0"/>
                </a:solidFill>
                <a:effectLst/>
                <a:uLnTx/>
                <a:uFillTx/>
                <a:latin typeface="メイリオ" panose="020B0604030504040204" pitchFamily="50" charset="-128"/>
                <a:ea typeface="メイリオ" panose="020B0604030504040204" pitchFamily="50" charset="-128"/>
                <a:cs typeface="+mn-cs"/>
              </a:rPr>
              <a:t>主なゆれが</a:t>
            </a:r>
            <a:r>
              <a:rPr kumimoji="1" lang="en-US" altLang="ja-JP" sz="2800" b="1" i="0" u="none" strike="noStrike" kern="1200" cap="none" spc="0" normalizeH="0" baseline="0" noProof="0">
                <a:ln>
                  <a:noFill/>
                </a:ln>
                <a:solidFill>
                  <a:srgbClr val="7030A0"/>
                </a:solidFill>
                <a:effectLst/>
                <a:uLnTx/>
                <a:uFillTx/>
                <a:latin typeface="メイリオ" panose="020B0604030504040204" pitchFamily="50" charset="-128"/>
                <a:ea typeface="メイリオ" panose="020B0604030504040204" pitchFamily="50" charset="-128"/>
                <a:cs typeface="+mn-cs"/>
              </a:rPr>
              <a:t>10</a:t>
            </a:r>
            <a:r>
              <a:rPr kumimoji="1" lang="ja-JP" altLang="en-US" sz="2800" b="1" i="0" u="none" strike="noStrike" kern="1200" cap="none" spc="0" normalizeH="0" baseline="0" noProof="0">
                <a:ln>
                  <a:noFill/>
                </a:ln>
                <a:solidFill>
                  <a:srgbClr val="7030A0"/>
                </a:solidFill>
                <a:effectLst/>
                <a:uLnTx/>
                <a:uFillTx/>
                <a:latin typeface="メイリオ" panose="020B0604030504040204" pitchFamily="50" charset="-128"/>
                <a:ea typeface="メイリオ" panose="020B0604030504040204" pitchFamily="50" charset="-128"/>
                <a:cs typeface="+mn-cs"/>
              </a:rPr>
              <a:t>秒</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7030A0"/>
                </a:solidFill>
                <a:effectLst/>
                <a:uLnTx/>
                <a:uFillTx/>
                <a:latin typeface="メイリオ" panose="020B0604030504040204" pitchFamily="50" charset="-128"/>
                <a:ea typeface="メイリオ" panose="020B0604030504040204" pitchFamily="50" charset="-128"/>
                <a:cs typeface="+mn-cs"/>
              </a:rPr>
              <a:t>→にげる！！</a:t>
            </a:r>
          </a:p>
        </p:txBody>
      </p:sp>
      <p:pic>
        <p:nvPicPr>
          <p:cNvPr id="9" name="図 8">
            <a:extLst>
              <a:ext uri="{FF2B5EF4-FFF2-40B4-BE49-F238E27FC236}">
                <a16:creationId xmlns:a16="http://schemas.microsoft.com/office/drawing/2014/main" id="{A47968A8-89C0-44E7-80EA-575DD2F0AF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 b="98715" l="0" r="99213"/>
                    </a14:imgEffect>
                  </a14:imgLayer>
                </a14:imgProps>
              </a:ext>
            </a:extLst>
          </a:blip>
          <a:srcRect l="6932" t="5060" r="5151"/>
          <a:stretch/>
        </p:blipFill>
        <p:spPr>
          <a:xfrm>
            <a:off x="4234202" y="3736505"/>
            <a:ext cx="1642178" cy="1357941"/>
          </a:xfrm>
          <a:prstGeom prst="rect">
            <a:avLst/>
          </a:prstGeom>
        </p:spPr>
      </p:pic>
      <p:sp>
        <p:nvSpPr>
          <p:cNvPr id="10" name="テキスト ボックス 9"/>
          <p:cNvSpPr txBox="1"/>
          <p:nvPr/>
        </p:nvSpPr>
        <p:spPr>
          <a:xfrm>
            <a:off x="931349" y="1570923"/>
            <a:ext cx="6983877" cy="1323439"/>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②弱くても、長くてゆっくりした</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ゆれを感じたら！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931349" y="2991318"/>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③津波</a:t>
            </a:r>
            <a:r>
              <a:rPr kumimoji="1" lang="ja-JP" altLang="en-US" sz="3200" b="1" i="0" u="none" strike="noStrike" kern="1200" cap="none" spc="0" normalizeH="0" baseline="0" noProof="0" err="1">
                <a:ln>
                  <a:noFill/>
                </a:ln>
                <a:solidFill>
                  <a:srgbClr val="000000"/>
                </a:solidFill>
                <a:effectLst/>
                <a:uLnTx/>
                <a:uFillTx/>
                <a:latin typeface="メイリオ" panose="020B0604030504040204" pitchFamily="50" charset="-128"/>
                <a:ea typeface="メイリオ" panose="020B0604030504040204" pitchFamily="50" charset="-128"/>
                <a:cs typeface="+mn-cs"/>
              </a:rPr>
              <a:t>け</a:t>
            </a: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いほう等を聞いたら！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 name="Rectangle 9">
            <a:extLst>
              <a:ext uri="{FF2B5EF4-FFF2-40B4-BE49-F238E27FC236}">
                <a16:creationId xmlns:a16="http://schemas.microsoft.com/office/drawing/2014/main" id="{6B197D47-43C3-421B-7135-19B8E881E33D}"/>
              </a:ext>
            </a:extLst>
          </p:cNvPr>
          <p:cNvSpPr txBox="1">
            <a:spLocks noChangeArrowheads="1"/>
          </p:cNvSpPr>
          <p:nvPr/>
        </p:nvSpPr>
        <p:spPr bwMode="auto">
          <a:xfrm>
            <a:off x="0" y="1"/>
            <a:ext cx="9144000" cy="771244"/>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津波が来ることがわかる　てがかり</a:t>
            </a:r>
          </a:p>
        </p:txBody>
      </p:sp>
      <p:sp>
        <p:nvSpPr>
          <p:cNvPr id="6" name="テキスト ボックス 5">
            <a:extLst>
              <a:ext uri="{FF2B5EF4-FFF2-40B4-BE49-F238E27FC236}">
                <a16:creationId xmlns:a16="http://schemas.microsoft.com/office/drawing/2014/main" id="{4815396F-7BDF-46C4-4C04-6DF542EFF600}"/>
              </a:ext>
            </a:extLst>
          </p:cNvPr>
          <p:cNvSpPr txBox="1"/>
          <p:nvPr/>
        </p:nvSpPr>
        <p:spPr>
          <a:xfrm>
            <a:off x="998213" y="6914"/>
            <a:ext cx="665573"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325133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6470"/>
          <a:stretch/>
        </p:blipFill>
        <p:spPr>
          <a:xfrm>
            <a:off x="0" y="620688"/>
            <a:ext cx="9144000" cy="6237312"/>
          </a:xfrm>
          <a:prstGeom prst="rect">
            <a:avLst/>
          </a:prstGeom>
        </p:spPr>
      </p:pic>
      <p:sp>
        <p:nvSpPr>
          <p:cNvPr id="12" name="Rectangle 9"/>
          <p:cNvSpPr txBox="1">
            <a:spLocks noChangeArrowheads="1"/>
          </p:cNvSpPr>
          <p:nvPr/>
        </p:nvSpPr>
        <p:spPr bwMode="auto">
          <a:xfrm>
            <a:off x="0" y="-27384"/>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tIns="864000"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a:solidFill>
                  <a:prstClr val="black"/>
                </a:solidFill>
                <a:latin typeface="メイリオ" panose="020B0604030504040204" pitchFamily="50" charset="-128"/>
                <a:ea typeface="メイリオ" panose="020B0604030504040204" pitchFamily="50" charset="-128"/>
              </a:rPr>
              <a:t>南海トラフ巨大地震</a:t>
            </a:r>
          </a:p>
        </p:txBody>
      </p:sp>
      <p:sp>
        <p:nvSpPr>
          <p:cNvPr id="11" name="テキスト ボックス 10"/>
          <p:cNvSpPr txBox="1"/>
          <p:nvPr/>
        </p:nvSpPr>
        <p:spPr>
          <a:xfrm>
            <a:off x="4778845" y="-6450"/>
            <a:ext cx="993411" cy="276999"/>
          </a:xfrm>
          <a:prstGeom prst="rect">
            <a:avLst/>
          </a:prstGeom>
          <a:noFill/>
        </p:spPr>
        <p:txBody>
          <a:bodyPr wrap="square" rtlCol="0">
            <a:spAutoFit/>
          </a:bodyPr>
          <a:lstStyle/>
          <a:p>
            <a:pPr algn="dist"/>
            <a:r>
              <a:rPr lang="ja-JP" altLang="en-US" sz="1200">
                <a:solidFill>
                  <a:prstClr val="black"/>
                </a:solidFill>
                <a:latin typeface="メイリオ" panose="020B0604030504040204" pitchFamily="50" charset="-128"/>
                <a:ea typeface="メイリオ" panose="020B0604030504040204" pitchFamily="50" charset="-128"/>
              </a:rPr>
              <a:t>きょだい</a:t>
            </a:r>
            <a:endParaRPr lang="en-US" altLang="ja-JP" sz="1200">
              <a:solidFill>
                <a:prstClr val="black"/>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0D00343A-B627-424E-5979-A0A087386847}"/>
              </a:ext>
            </a:extLst>
          </p:cNvPr>
          <p:cNvSpPr txBox="1"/>
          <p:nvPr/>
        </p:nvSpPr>
        <p:spPr>
          <a:xfrm>
            <a:off x="5724128" y="-14029"/>
            <a:ext cx="880707" cy="276999"/>
          </a:xfrm>
          <a:prstGeom prst="rect">
            <a:avLst/>
          </a:prstGeom>
          <a:noFill/>
        </p:spPr>
        <p:txBody>
          <a:bodyPr wrap="square" rtlCol="0">
            <a:spAutoFit/>
          </a:bodyPr>
          <a:lstStyle/>
          <a:p>
            <a:pPr algn="dist"/>
            <a:r>
              <a:rPr kumimoji="1" lang="ja-JP" altLang="en-US" sz="1200">
                <a:latin typeface="メイリオ" panose="020B0604030504040204" pitchFamily="50" charset="-128"/>
                <a:ea typeface="メイリオ" panose="020B0604030504040204" pitchFamily="50" charset="-128"/>
              </a:rPr>
              <a:t>じ　しん</a:t>
            </a:r>
          </a:p>
        </p:txBody>
      </p:sp>
      <p:sp>
        <p:nvSpPr>
          <p:cNvPr id="9" name="正方形/長方形 8"/>
          <p:cNvSpPr/>
          <p:nvPr/>
        </p:nvSpPr>
        <p:spPr>
          <a:xfrm>
            <a:off x="156028" y="939775"/>
            <a:ext cx="7025646" cy="1477328"/>
          </a:xfrm>
          <a:prstGeom prst="rect">
            <a:avLst/>
          </a:prstGeom>
        </p:spPr>
        <p:txBody>
          <a:bodyPr wrap="square">
            <a:spAutoFit/>
          </a:bodyPr>
          <a:lstStyle/>
          <a:p>
            <a:pPr>
              <a:lnSpc>
                <a:spcPct val="150000"/>
              </a:lnSpc>
            </a:pPr>
            <a:r>
              <a:rPr lang="ja-JP" altLang="en-US" sz="3200" b="1" dirty="0">
                <a:ln w="63500">
                  <a:solidFill>
                    <a:schemeClr val="tx1"/>
                  </a:solidFill>
                </a:ln>
                <a:solidFill>
                  <a:schemeClr val="bg1"/>
                </a:solidFill>
                <a:latin typeface="メイリオ" panose="020B0604030504040204" pitchFamily="50" charset="-128"/>
                <a:ea typeface="メイリオ" panose="020B0604030504040204" pitchFamily="50" charset="-128"/>
              </a:rPr>
              <a:t>・</a:t>
            </a: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くりかえし起こっている大きな地震</a:t>
            </a:r>
            <a:endParaRPr lang="en-US" altLang="ja-JP" sz="2800" b="1" dirty="0">
              <a:ln w="63500">
                <a:solidFill>
                  <a:schemeClr val="tx1"/>
                </a:solidFill>
              </a:ln>
              <a:solidFill>
                <a:schemeClr val="bg1"/>
              </a:solidFill>
              <a:latin typeface="メイリオ" panose="020B0604030504040204" pitchFamily="50" charset="-128"/>
              <a:ea typeface="メイリオ" panose="020B0604030504040204" pitchFamily="50" charset="-128"/>
            </a:endParaRPr>
          </a:p>
          <a:p>
            <a:pPr>
              <a:lnSpc>
                <a:spcPct val="150000"/>
              </a:lnSpc>
            </a:pP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a:t>
            </a:r>
            <a:r>
              <a:rPr lang="ja-JP" altLang="en-US" sz="2800" b="1" dirty="0">
                <a:ln w="63500">
                  <a:solidFill>
                    <a:schemeClr val="tx1"/>
                  </a:solidFill>
                </a:ln>
                <a:solidFill>
                  <a:srgbClr val="FFE34E"/>
                </a:solidFill>
                <a:latin typeface="メイリオ" panose="020B0604030504040204" pitchFamily="50" charset="-128"/>
                <a:ea typeface="メイリオ" panose="020B0604030504040204" pitchFamily="50" charset="-128"/>
              </a:rPr>
              <a:t>強くゆれて</a:t>
            </a: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a:t>
            </a:r>
            <a:r>
              <a:rPr lang="ja-JP" altLang="en-US" sz="2800" b="1" dirty="0">
                <a:ln w="63500">
                  <a:solidFill>
                    <a:schemeClr val="tx1"/>
                  </a:solidFill>
                </a:ln>
                <a:solidFill>
                  <a:srgbClr val="FFE34E"/>
                </a:solidFill>
                <a:latin typeface="メイリオ" panose="020B0604030504040204" pitchFamily="50" charset="-128"/>
                <a:ea typeface="メイリオ" panose="020B0604030504040204" pitchFamily="50" charset="-128"/>
              </a:rPr>
              <a:t>大きな津波</a:t>
            </a: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が来る</a:t>
            </a:r>
            <a:endParaRPr lang="en-US" altLang="ja-JP" sz="2800" b="1" dirty="0">
              <a:ln w="63500">
                <a:solidFill>
                  <a:schemeClr val="tx1"/>
                </a:solidFill>
              </a:ln>
              <a:solidFill>
                <a:schemeClr val="bg1"/>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156028" y="944228"/>
            <a:ext cx="7025646" cy="1477328"/>
          </a:xfrm>
          <a:prstGeom prst="rect">
            <a:avLst/>
          </a:prstGeom>
        </p:spPr>
        <p:txBody>
          <a:bodyPr wrap="square">
            <a:spAutoFit/>
          </a:bodyPr>
          <a:lstStyle/>
          <a:p>
            <a:pPr>
              <a:lnSpc>
                <a:spcPct val="150000"/>
              </a:lnSpc>
            </a:pPr>
            <a:r>
              <a:rPr lang="ja-JP" altLang="en-US" sz="32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chemeClr val="bg1"/>
                </a:solidFill>
                <a:latin typeface="メイリオ" panose="020B0604030504040204" pitchFamily="50" charset="-128"/>
                <a:ea typeface="メイリオ" panose="020B0604030504040204" pitchFamily="50" charset="-128"/>
              </a:rPr>
              <a:t>くりかえし起こっている大きな地震</a:t>
            </a:r>
            <a:endParaRPr lang="en-US" altLang="ja-JP" sz="2800" b="1" dirty="0">
              <a:solidFill>
                <a:schemeClr val="bg1"/>
              </a:solidFill>
              <a:latin typeface="メイリオ" panose="020B0604030504040204" pitchFamily="50" charset="-128"/>
              <a:ea typeface="メイリオ" panose="020B0604030504040204" pitchFamily="50" charset="-128"/>
            </a:endParaRPr>
          </a:p>
          <a:p>
            <a:pPr>
              <a:lnSpc>
                <a:spcPct val="150000"/>
              </a:lnSpc>
            </a:pPr>
            <a:r>
              <a:rPr lang="ja-JP" altLang="en-US" sz="28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rgbClr val="FFE34E"/>
                </a:solidFill>
                <a:latin typeface="メイリオ" panose="020B0604030504040204" pitchFamily="50" charset="-128"/>
                <a:ea typeface="メイリオ" panose="020B0604030504040204" pitchFamily="50" charset="-128"/>
              </a:rPr>
              <a:t>強くゆれて</a:t>
            </a:r>
            <a:r>
              <a:rPr lang="ja-JP" altLang="en-US" sz="28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rgbClr val="FFE34E"/>
                </a:solidFill>
                <a:latin typeface="メイリオ" panose="020B0604030504040204" pitchFamily="50" charset="-128"/>
                <a:ea typeface="メイリオ" panose="020B0604030504040204" pitchFamily="50" charset="-128"/>
              </a:rPr>
              <a:t>大きな津波</a:t>
            </a:r>
            <a:r>
              <a:rPr lang="ja-JP" altLang="en-US" sz="2800" b="1" dirty="0">
                <a:solidFill>
                  <a:schemeClr val="bg1"/>
                </a:solidFill>
                <a:latin typeface="メイリオ" panose="020B0604030504040204" pitchFamily="50" charset="-128"/>
                <a:ea typeface="メイリオ" panose="020B0604030504040204" pitchFamily="50" charset="-128"/>
              </a:rPr>
              <a:t>が来る</a:t>
            </a:r>
            <a:endParaRPr lang="en-US" altLang="ja-JP" sz="2800" b="1" dirty="0">
              <a:solidFill>
                <a:schemeClr val="bg1"/>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6BEABF32-9AF4-14A4-4568-F908EEFE11D0}"/>
              </a:ext>
            </a:extLst>
          </p:cNvPr>
          <p:cNvGrpSpPr/>
          <p:nvPr/>
        </p:nvGrpSpPr>
        <p:grpSpPr>
          <a:xfrm>
            <a:off x="5652120" y="968551"/>
            <a:ext cx="689978" cy="253916"/>
            <a:chOff x="5652120" y="968551"/>
            <a:chExt cx="689978" cy="253916"/>
          </a:xfrm>
        </p:grpSpPr>
        <p:sp>
          <p:nvSpPr>
            <p:cNvPr id="18" name="テキスト ボックス 17">
              <a:extLst>
                <a:ext uri="{FF2B5EF4-FFF2-40B4-BE49-F238E27FC236}">
                  <a16:creationId xmlns:a16="http://schemas.microsoft.com/office/drawing/2014/main" id="{30A6553D-4A48-3A27-36E7-43AC905A5146}"/>
                </a:ext>
              </a:extLst>
            </p:cNvPr>
            <p:cNvSpPr txBox="1"/>
            <p:nvPr/>
          </p:nvSpPr>
          <p:spPr>
            <a:xfrm>
              <a:off x="5652120" y="968551"/>
              <a:ext cx="689978" cy="253916"/>
            </a:xfrm>
            <a:prstGeom prst="rect">
              <a:avLst/>
            </a:prstGeom>
            <a:noFill/>
          </p:spPr>
          <p:txBody>
            <a:bodyPr wrap="square" rtlCol="0">
              <a:spAutoFit/>
            </a:bodyPr>
            <a:lstStyle/>
            <a:p>
              <a:pPr algn="dist"/>
              <a:r>
                <a:rPr lang="ja-JP" altLang="en-US" sz="1050" b="1" dirty="0">
                  <a:ln w="38100">
                    <a:solidFill>
                      <a:schemeClr val="tx1"/>
                    </a:solidFill>
                  </a:ln>
                  <a:solidFill>
                    <a:schemeClr val="bg1"/>
                  </a:solidFill>
                  <a:latin typeface="メイリオ" panose="020B0604030504040204" pitchFamily="50" charset="-128"/>
                  <a:ea typeface="メイリオ" panose="020B0604030504040204" pitchFamily="50" charset="-128"/>
                </a:rPr>
                <a:t>じしん</a:t>
              </a:r>
              <a:endParaRPr kumimoji="1" lang="ja-JP" altLang="en-US" sz="1050" b="1" dirty="0">
                <a:ln w="38100">
                  <a:solidFill>
                    <a:schemeClr val="tx1"/>
                  </a:solidFill>
                </a:ln>
                <a:solidFill>
                  <a:schemeClr val="bg1"/>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30A6553D-4A48-3A27-36E7-43AC905A5146}"/>
                </a:ext>
              </a:extLst>
            </p:cNvPr>
            <p:cNvSpPr txBox="1"/>
            <p:nvPr/>
          </p:nvSpPr>
          <p:spPr>
            <a:xfrm>
              <a:off x="5652120" y="968551"/>
              <a:ext cx="689978" cy="253916"/>
            </a:xfrm>
            <a:prstGeom prst="rect">
              <a:avLst/>
            </a:prstGeom>
            <a:noFill/>
          </p:spPr>
          <p:txBody>
            <a:bodyPr wrap="square" rtlCol="0">
              <a:spAutoFit/>
            </a:bodyPr>
            <a:lstStyle/>
            <a:p>
              <a:pPr algn="dist"/>
              <a:r>
                <a:rPr lang="ja-JP" altLang="en-US" sz="1050" b="1" dirty="0">
                  <a:solidFill>
                    <a:schemeClr val="bg1"/>
                  </a:solidFill>
                  <a:latin typeface="メイリオ" panose="020B0604030504040204" pitchFamily="50" charset="-128"/>
                  <a:ea typeface="メイリオ" panose="020B0604030504040204" pitchFamily="50" charset="-128"/>
                </a:rPr>
                <a:t>じしん</a:t>
              </a:r>
              <a:endParaRPr kumimoji="1" lang="ja-JP" altLang="en-US" sz="1050" b="1" dirty="0">
                <a:solidFill>
                  <a:schemeClr val="bg1"/>
                </a:solidFill>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C60C2F55-348D-A18C-8884-E044FD3D1999}"/>
              </a:ext>
            </a:extLst>
          </p:cNvPr>
          <p:cNvGrpSpPr/>
          <p:nvPr/>
        </p:nvGrpSpPr>
        <p:grpSpPr>
          <a:xfrm>
            <a:off x="3831978" y="1646031"/>
            <a:ext cx="689978" cy="253916"/>
            <a:chOff x="3831978" y="1646031"/>
            <a:chExt cx="689978" cy="253916"/>
          </a:xfrm>
        </p:grpSpPr>
        <p:sp>
          <p:nvSpPr>
            <p:cNvPr id="19" name="テキスト ボックス 18">
              <a:extLst>
                <a:ext uri="{FF2B5EF4-FFF2-40B4-BE49-F238E27FC236}">
                  <a16:creationId xmlns:a16="http://schemas.microsoft.com/office/drawing/2014/main" id="{30A6553D-4A48-3A27-36E7-43AC905A5146}"/>
                </a:ext>
              </a:extLst>
            </p:cNvPr>
            <p:cNvSpPr txBox="1"/>
            <p:nvPr/>
          </p:nvSpPr>
          <p:spPr>
            <a:xfrm>
              <a:off x="3831978" y="1646031"/>
              <a:ext cx="689978" cy="253916"/>
            </a:xfrm>
            <a:prstGeom prst="rect">
              <a:avLst/>
            </a:prstGeom>
            <a:noFill/>
          </p:spPr>
          <p:txBody>
            <a:bodyPr wrap="square" rtlCol="0">
              <a:spAutoFit/>
            </a:bodyPr>
            <a:lstStyle/>
            <a:p>
              <a:pPr algn="dist"/>
              <a:r>
                <a:rPr lang="ja-JP" altLang="en-US" sz="1050" b="1" dirty="0">
                  <a:ln w="38100">
                    <a:solidFill>
                      <a:schemeClr val="tx1"/>
                    </a:solidFill>
                  </a:ln>
                  <a:solidFill>
                    <a:srgbClr val="FFE34E"/>
                  </a:solidFill>
                  <a:latin typeface="メイリオ" panose="020B0604030504040204" pitchFamily="50" charset="-128"/>
                  <a:ea typeface="メイリオ" panose="020B0604030504040204" pitchFamily="50" charset="-128"/>
                </a:rPr>
                <a:t>つなみ</a:t>
              </a:r>
              <a:endParaRPr kumimoji="1" lang="ja-JP" altLang="en-US" sz="1050" b="1" dirty="0">
                <a:ln w="38100">
                  <a:solidFill>
                    <a:schemeClr val="tx1"/>
                  </a:solidFill>
                </a:ln>
                <a:solidFill>
                  <a:srgbClr val="FFE34E"/>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30A6553D-4A48-3A27-36E7-43AC905A5146}"/>
                </a:ext>
              </a:extLst>
            </p:cNvPr>
            <p:cNvSpPr txBox="1"/>
            <p:nvPr/>
          </p:nvSpPr>
          <p:spPr>
            <a:xfrm>
              <a:off x="3831978" y="1646031"/>
              <a:ext cx="689978" cy="253916"/>
            </a:xfrm>
            <a:prstGeom prst="rect">
              <a:avLst/>
            </a:prstGeom>
            <a:noFill/>
          </p:spPr>
          <p:txBody>
            <a:bodyPr wrap="square" rtlCol="0">
              <a:spAutoFit/>
            </a:bodyPr>
            <a:lstStyle/>
            <a:p>
              <a:pPr algn="dist"/>
              <a:r>
                <a:rPr lang="ja-JP" altLang="en-US" sz="1050" b="1" dirty="0">
                  <a:solidFill>
                    <a:srgbClr val="FFE34E"/>
                  </a:solidFill>
                  <a:latin typeface="メイリオ" panose="020B0604030504040204" pitchFamily="50" charset="-128"/>
                  <a:ea typeface="メイリオ" panose="020B0604030504040204" pitchFamily="50" charset="-128"/>
                </a:rPr>
                <a:t>つなみ</a:t>
              </a:r>
              <a:endParaRPr kumimoji="1" lang="ja-JP" altLang="en-US" sz="1050" b="1" dirty="0">
                <a:solidFill>
                  <a:srgbClr val="FFE34E"/>
                </a:solidFill>
                <a:latin typeface="メイリオ" panose="020B0604030504040204" pitchFamily="50" charset="-128"/>
                <a:ea typeface="メイリオ" panose="020B0604030504040204" pitchFamily="50" charset="-128"/>
              </a:endParaRPr>
            </a:p>
          </p:txBody>
        </p:sp>
      </p:grpSp>
      <p:sp>
        <p:nvSpPr>
          <p:cNvPr id="20" name="テキスト ボックス 19">
            <a:extLst>
              <a:ext uri="{FF2B5EF4-FFF2-40B4-BE49-F238E27FC236}">
                <a16:creationId xmlns:a16="http://schemas.microsoft.com/office/drawing/2014/main" id="{30A6553D-4A48-3A27-36E7-43AC905A5146}"/>
              </a:ext>
            </a:extLst>
          </p:cNvPr>
          <p:cNvSpPr txBox="1"/>
          <p:nvPr/>
        </p:nvSpPr>
        <p:spPr>
          <a:xfrm>
            <a:off x="7081232" y="4508367"/>
            <a:ext cx="604551" cy="253916"/>
          </a:xfrm>
          <a:prstGeom prst="rect">
            <a:avLst/>
          </a:prstGeom>
          <a:noFill/>
        </p:spPr>
        <p:txBody>
          <a:bodyPr wrap="square" rtlCol="0">
            <a:spAutoFit/>
          </a:bodyPr>
          <a:lstStyle/>
          <a:p>
            <a:pPr algn="dist"/>
            <a:r>
              <a:rPr lang="ja-JP" altLang="en-US" sz="1050">
                <a:latin typeface="メイリオ" panose="020B0604030504040204" pitchFamily="50" charset="-128"/>
                <a:ea typeface="メイリオ" panose="020B0604030504040204" pitchFamily="50" charset="-128"/>
              </a:rPr>
              <a:t>しんど</a:t>
            </a:r>
            <a:endParaRPr kumimoji="1" lang="ja-JP" altLang="en-US" sz="105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0A6553D-4A48-3A27-36E7-43AC905A5146}"/>
              </a:ext>
            </a:extLst>
          </p:cNvPr>
          <p:cNvSpPr txBox="1"/>
          <p:nvPr/>
        </p:nvSpPr>
        <p:spPr>
          <a:xfrm>
            <a:off x="7763212" y="5469288"/>
            <a:ext cx="604551" cy="253916"/>
          </a:xfrm>
          <a:prstGeom prst="rect">
            <a:avLst/>
          </a:prstGeom>
          <a:noFill/>
        </p:spPr>
        <p:txBody>
          <a:bodyPr wrap="square" rtlCol="0">
            <a:spAutoFit/>
          </a:bodyPr>
          <a:lstStyle/>
          <a:p>
            <a:pPr algn="dist"/>
            <a:r>
              <a:rPr lang="ja-JP" altLang="en-US" sz="1050">
                <a:latin typeface="メイリオ" panose="020B0604030504040204" pitchFamily="50" charset="-128"/>
                <a:ea typeface="メイリオ" panose="020B0604030504040204" pitchFamily="50" charset="-128"/>
              </a:rPr>
              <a:t>つなみ</a:t>
            </a:r>
            <a:endParaRPr kumimoji="1" lang="ja-JP" altLang="en-US" sz="105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4534589" y="6669360"/>
            <a:ext cx="4645923" cy="246221"/>
          </a:xfrm>
          <a:prstGeom prst="rect">
            <a:avLst/>
          </a:prstGeom>
          <a:noFill/>
        </p:spPr>
        <p:txBody>
          <a:bodyPr wrap="square" rtlCol="0">
            <a:spAutoFit/>
          </a:bodyPr>
          <a:lstStyle/>
          <a:p>
            <a:r>
              <a:rPr lang="ja-JP" altLang="en-US" sz="1000">
                <a:solidFill>
                  <a:schemeClr val="bg1"/>
                </a:solidFill>
                <a:latin typeface="メイリオ" panose="020B0604030504040204" pitchFamily="50" charset="-128"/>
                <a:ea typeface="メイリオ" panose="020B0604030504040204" pitchFamily="50" charset="-128"/>
              </a:rPr>
              <a:t>気象庁リーフレット「南海トラフ地震　</a:t>
            </a:r>
            <a:r>
              <a:rPr lang="en-US" altLang="ja-JP" sz="1000">
                <a:solidFill>
                  <a:schemeClr val="bg1"/>
                </a:solidFill>
                <a:latin typeface="メイリオ" panose="020B0604030504040204" pitchFamily="50" charset="-128"/>
                <a:ea typeface="メイリオ" panose="020B0604030504040204" pitchFamily="50" charset="-128"/>
              </a:rPr>
              <a:t>-</a:t>
            </a:r>
            <a:r>
              <a:rPr lang="ja-JP" altLang="en-US" sz="1000">
                <a:solidFill>
                  <a:schemeClr val="bg1"/>
                </a:solidFill>
                <a:latin typeface="メイリオ" panose="020B0604030504040204" pitchFamily="50" charset="-128"/>
                <a:ea typeface="メイリオ" panose="020B0604030504040204" pitchFamily="50" charset="-128"/>
              </a:rPr>
              <a:t>その時の備え</a:t>
            </a:r>
            <a:r>
              <a:rPr lang="en-US" altLang="ja-JP" sz="1000">
                <a:solidFill>
                  <a:schemeClr val="bg1"/>
                </a:solidFill>
                <a:latin typeface="メイリオ" panose="020B0604030504040204" pitchFamily="50" charset="-128"/>
                <a:ea typeface="メイリオ" panose="020B0604030504040204" pitchFamily="50" charset="-128"/>
              </a:rPr>
              <a:t>-</a:t>
            </a:r>
            <a:r>
              <a:rPr lang="ja-JP" altLang="en-US" sz="1000">
                <a:solidFill>
                  <a:schemeClr val="bg1"/>
                </a:solidFill>
                <a:latin typeface="メイリオ" panose="020B0604030504040204" pitchFamily="50" charset="-128"/>
                <a:ea typeface="メイリオ" panose="020B0604030504040204" pitchFamily="50" charset="-128"/>
              </a:rPr>
              <a:t>」図版を加工して掲載</a:t>
            </a:r>
            <a:endParaRPr kumimoji="1" lang="ja-JP" altLang="en-US" sz="1000">
              <a:solidFill>
                <a:schemeClr val="bg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29E874D1-085F-A8FC-3179-D7EA8BDDF67C}"/>
              </a:ext>
            </a:extLst>
          </p:cNvPr>
          <p:cNvSpPr/>
          <p:nvPr/>
        </p:nvSpPr>
        <p:spPr>
          <a:xfrm>
            <a:off x="1763688" y="5596246"/>
            <a:ext cx="2808312" cy="648072"/>
          </a:xfrm>
          <a:prstGeom prst="rect">
            <a:avLst/>
          </a:prstGeom>
          <a:solidFill>
            <a:srgbClr val="16354D"/>
          </a:solidFill>
          <a:ln>
            <a:solidFill>
              <a:srgbClr val="163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F4560"/>
              </a:solidFill>
            </a:endParaRPr>
          </a:p>
        </p:txBody>
      </p:sp>
      <p:grpSp>
        <p:nvGrpSpPr>
          <p:cNvPr id="4" name="グループ化 3"/>
          <p:cNvGrpSpPr/>
          <p:nvPr/>
        </p:nvGrpSpPr>
        <p:grpSpPr>
          <a:xfrm>
            <a:off x="657672" y="2907934"/>
            <a:ext cx="7555598" cy="1032744"/>
            <a:chOff x="529225" y="2963076"/>
            <a:chExt cx="7555598" cy="1032744"/>
          </a:xfrm>
        </p:grpSpPr>
        <p:sp>
          <p:nvSpPr>
            <p:cNvPr id="7" name="正方形/長方形 6"/>
            <p:cNvSpPr/>
            <p:nvPr/>
          </p:nvSpPr>
          <p:spPr>
            <a:xfrm>
              <a:off x="529225" y="2972463"/>
              <a:ext cx="7555598" cy="1023357"/>
            </a:xfrm>
            <a:prstGeom prst="rect">
              <a:avLst/>
            </a:prstGeom>
            <a:effectLst>
              <a:glow rad="127000">
                <a:schemeClr val="accent1"/>
              </a:glow>
            </a:effectLst>
          </p:spPr>
          <p:txBody>
            <a:bodyPr wrap="square">
              <a:spAutoFit/>
            </a:bodyPr>
            <a:lstStyle/>
            <a:p>
              <a:pPr algn="ctr">
                <a:lnSpc>
                  <a:spcPct val="150000"/>
                </a:lnSpc>
              </a:pPr>
              <a:r>
                <a:rPr lang="ja-JP" altLang="en-US" sz="4400" b="1">
                  <a:ln w="190500">
                    <a:solidFill>
                      <a:schemeClr val="tx1"/>
                    </a:solidFill>
                  </a:ln>
                  <a:solidFill>
                    <a:srgbClr val="E9460A"/>
                  </a:solidFill>
                  <a:effectLst/>
                  <a:latin typeface="メイリオ" panose="020B0604030504040204" pitchFamily="50" charset="-128"/>
                  <a:ea typeface="メイリオ" panose="020B0604030504040204" pitchFamily="50" charset="-128"/>
                </a:rPr>
                <a:t>いつ起こってもおかしくない</a:t>
              </a:r>
              <a:endParaRPr lang="en-US" altLang="ja-JP" sz="4400" b="1">
                <a:ln w="190500">
                  <a:solidFill>
                    <a:schemeClr val="tx1"/>
                  </a:solidFill>
                </a:ln>
                <a:solidFill>
                  <a:srgbClr val="E9460A"/>
                </a:solidFill>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529225" y="2970902"/>
              <a:ext cx="7555598" cy="1023357"/>
            </a:xfrm>
            <a:prstGeom prst="rect">
              <a:avLst/>
            </a:prstGeom>
            <a:effectLst>
              <a:glow rad="127000">
                <a:schemeClr val="accent1"/>
              </a:glow>
            </a:effectLst>
          </p:spPr>
          <p:txBody>
            <a:bodyPr wrap="square">
              <a:spAutoFit/>
            </a:bodyPr>
            <a:lstStyle/>
            <a:p>
              <a:pPr algn="ctr">
                <a:lnSpc>
                  <a:spcPct val="150000"/>
                </a:lnSpc>
              </a:pPr>
              <a:r>
                <a:rPr lang="ja-JP" altLang="en-US" sz="4400" b="1">
                  <a:ln w="127000">
                    <a:solidFill>
                      <a:schemeClr val="bg1"/>
                    </a:solidFill>
                  </a:ln>
                  <a:solidFill>
                    <a:srgbClr val="E9460A"/>
                  </a:solidFill>
                  <a:effectLst/>
                  <a:latin typeface="メイリオ" panose="020B0604030504040204" pitchFamily="50" charset="-128"/>
                  <a:ea typeface="メイリオ" panose="020B0604030504040204" pitchFamily="50" charset="-128"/>
                </a:rPr>
                <a:t>いつ起こってもおかしくない</a:t>
              </a:r>
              <a:endParaRPr lang="en-US" altLang="ja-JP" sz="4400" b="1">
                <a:ln w="127000">
                  <a:solidFill>
                    <a:schemeClr val="bg1"/>
                  </a:solidFill>
                </a:ln>
                <a:solidFill>
                  <a:srgbClr val="E9460A"/>
                </a:solidFill>
                <a:effectLst/>
                <a:latin typeface="メイリオ" panose="020B0604030504040204" pitchFamily="50" charset="-128"/>
                <a:ea typeface="メイリオ" panose="020B0604030504040204" pitchFamily="50" charset="-128"/>
              </a:endParaRPr>
            </a:p>
          </p:txBody>
        </p:sp>
        <p:sp>
          <p:nvSpPr>
            <p:cNvPr id="10" name="正方形/長方形 9"/>
            <p:cNvSpPr/>
            <p:nvPr/>
          </p:nvSpPr>
          <p:spPr>
            <a:xfrm>
              <a:off x="542173" y="2963076"/>
              <a:ext cx="7529702" cy="1023357"/>
            </a:xfrm>
            <a:prstGeom prst="rect">
              <a:avLst/>
            </a:prstGeom>
            <a:effectLst>
              <a:glow rad="127000">
                <a:schemeClr val="accent1"/>
              </a:glow>
            </a:effectLst>
          </p:spPr>
          <p:txBody>
            <a:bodyPr wrap="square">
              <a:spAutoFit/>
            </a:bodyPr>
            <a:lstStyle/>
            <a:p>
              <a:pPr algn="ctr">
                <a:lnSpc>
                  <a:spcPct val="150000"/>
                </a:lnSpc>
              </a:pPr>
              <a:r>
                <a:rPr lang="ja-JP" altLang="en-US" sz="4400" b="1">
                  <a:solidFill>
                    <a:srgbClr val="E9460A"/>
                  </a:solidFill>
                  <a:effectLst/>
                  <a:latin typeface="メイリオ" panose="020B0604030504040204" pitchFamily="50" charset="-128"/>
                  <a:ea typeface="メイリオ" panose="020B0604030504040204" pitchFamily="50" charset="-128"/>
                </a:rPr>
                <a:t>いつ起こってもおかしくない</a:t>
              </a:r>
              <a:endParaRPr lang="en-US" altLang="ja-JP" sz="4400" b="1">
                <a:solidFill>
                  <a:srgbClr val="E9460A"/>
                </a:solidFill>
                <a:effectLst/>
                <a:latin typeface="メイリオ" panose="020B0604030504040204" pitchFamily="50" charset="-128"/>
                <a:ea typeface="メイリオ" panose="020B0604030504040204" pitchFamily="50" charset="-128"/>
              </a:endParaRPr>
            </a:p>
          </p:txBody>
        </p:sp>
      </p:grpSp>
      <p:sp>
        <p:nvSpPr>
          <p:cNvPr id="30" name="テキスト ボックス 29">
            <a:extLst>
              <a:ext uri="{FF2B5EF4-FFF2-40B4-BE49-F238E27FC236}">
                <a16:creationId xmlns:a16="http://schemas.microsoft.com/office/drawing/2014/main" id="{EF2FC389-E626-F83C-ABCD-4D336CB67954}"/>
              </a:ext>
            </a:extLst>
          </p:cNvPr>
          <p:cNvSpPr txBox="1"/>
          <p:nvPr/>
        </p:nvSpPr>
        <p:spPr>
          <a:xfrm>
            <a:off x="1460087" y="5517232"/>
            <a:ext cx="3240360" cy="907941"/>
          </a:xfrm>
          <a:prstGeom prst="rect">
            <a:avLst/>
          </a:prstGeom>
          <a:noFill/>
        </p:spPr>
        <p:txBody>
          <a:bodyPr wrap="square" rtlCol="0">
            <a:spAutoFit/>
          </a:bodyPr>
          <a:lstStyle/>
          <a:p>
            <a:pPr algn="ctr"/>
            <a:r>
              <a:rPr kumimoji="1" lang="ja-JP" altLang="en-US" sz="2400" b="1" dirty="0">
                <a:solidFill>
                  <a:schemeClr val="bg1"/>
                </a:solidFill>
                <a:latin typeface="メイリオ" panose="020B0604030504040204" pitchFamily="50" charset="-128"/>
                <a:ea typeface="メイリオ" panose="020B0604030504040204" pitchFamily="50" charset="-128"/>
              </a:rPr>
              <a:t>ここが動いて</a:t>
            </a:r>
            <a:endParaRPr kumimoji="1" lang="en-US" altLang="ja-JP" sz="2400" b="1" dirty="0">
              <a:solidFill>
                <a:schemeClr val="bg1"/>
              </a:solidFill>
              <a:latin typeface="メイリオ" panose="020B0604030504040204" pitchFamily="50" charset="-128"/>
              <a:ea typeface="メイリオ" panose="020B0604030504040204" pitchFamily="50" charset="-128"/>
            </a:endParaRPr>
          </a:p>
          <a:p>
            <a:pPr algn="ctr"/>
            <a:endParaRPr kumimoji="1" lang="en-US" altLang="ja-JP" sz="400" b="1" dirty="0">
              <a:solidFill>
                <a:schemeClr val="bg1"/>
              </a:solidFill>
              <a:latin typeface="メイリオ" panose="020B0604030504040204" pitchFamily="50" charset="-128"/>
              <a:ea typeface="メイリオ" panose="020B0604030504040204" pitchFamily="50" charset="-128"/>
            </a:endParaRPr>
          </a:p>
          <a:p>
            <a:pPr algn="ctr"/>
            <a:r>
              <a:rPr lang="ja-JP" altLang="en-US" sz="2400" b="1" dirty="0">
                <a:solidFill>
                  <a:schemeClr val="bg1"/>
                </a:solidFill>
                <a:latin typeface="メイリオ" panose="020B0604030504040204" pitchFamily="50" charset="-128"/>
                <a:ea typeface="メイリオ" panose="020B0604030504040204" pitchFamily="50" charset="-128"/>
              </a:rPr>
              <a:t>巨大地震が起こる</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01C6C3BA-307A-DCB0-CAF9-234B4BF18427}"/>
              </a:ext>
            </a:extLst>
          </p:cNvPr>
          <p:cNvSpPr txBox="1"/>
          <p:nvPr/>
        </p:nvSpPr>
        <p:spPr>
          <a:xfrm>
            <a:off x="1844937" y="5818842"/>
            <a:ext cx="1584176" cy="230832"/>
          </a:xfrm>
          <a:prstGeom prst="rect">
            <a:avLst/>
          </a:prstGeom>
          <a:noFill/>
        </p:spPr>
        <p:txBody>
          <a:bodyPr wrap="squar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きょだい　　じしん</a:t>
            </a:r>
          </a:p>
        </p:txBody>
      </p:sp>
    </p:spTree>
    <p:extLst>
      <p:ext uri="{BB962C8B-B14F-4D97-AF65-F5344CB8AC3E}">
        <p14:creationId xmlns:p14="http://schemas.microsoft.com/office/powerpoint/2010/main" val="32685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スライド 1&quot;/&gt;&lt;property id=&quot;20307&quot; value=&quot;256&quot;/&gt;&lt;/object&gt;&lt;/object&gt;&lt;/object&gt;&lt;/database&gt;"/>
  <p:tag name="SECTOMILLISECCONVERTED" val="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2B60AB67756AB428AA2F3F6EAA9056D" ma:contentTypeVersion="19" ma:contentTypeDescription="新しいドキュメントを作成します。" ma:contentTypeScope="" ma:versionID="4bdad767a1c06c48b658eedeb02d3626">
  <xsd:schema xmlns:xsd="http://www.w3.org/2001/XMLSchema" xmlns:xs="http://www.w3.org/2001/XMLSchema" xmlns:p="http://schemas.microsoft.com/office/2006/metadata/properties" xmlns:ns2="90f8c1ac-7c17-4521-bcf7-bac9372d16af" xmlns:ns3="417c192f-3550-43bb-a9a3-e918eea89ecb" targetNamespace="http://schemas.microsoft.com/office/2006/metadata/properties" ma:root="true" ma:fieldsID="6ee47f2387f253dc009eb728689953bb" ns2:_="" ns3:_="">
    <xsd:import namespace="90f8c1ac-7c17-4521-bcf7-bac9372d16af"/>
    <xsd:import namespace="417c192f-3550-43bb-a9a3-e918eea89e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8c1ac-7c17-4521-bcf7-bac9372d1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63c53a08-2524-4b2f-a5a2-c632f6aa4b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7c192f-3550-43bb-a9a3-e918eea89ecb"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f0fd838-c6bb-4606-a3a7-f0087bfd0e15}" ma:internalName="TaxCatchAll" ma:showField="CatchAllData" ma:web="417c192f-3550-43bb-a9a3-e918eea89e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f8c1ac-7c17-4521-bcf7-bac9372d16af">
      <Terms xmlns="http://schemas.microsoft.com/office/infopath/2007/PartnerControls"/>
    </lcf76f155ced4ddcb4097134ff3c332f>
    <TaxCatchAll xmlns="417c192f-3550-43bb-a9a3-e918eea89ecb" xsi:nil="true"/>
    <SharedWithUsers xmlns="417c192f-3550-43bb-a9a3-e918eea89ecb">
      <UserInfo>
        <DisplayName/>
        <AccountId xsi:nil="true"/>
        <AccountType/>
      </UserInfo>
    </SharedWithUsers>
  </documentManagement>
</p:properties>
</file>

<file path=customXml/itemProps1.xml><?xml version="1.0" encoding="utf-8"?>
<ds:datastoreItem xmlns:ds="http://schemas.openxmlformats.org/officeDocument/2006/customXml" ds:itemID="{F181188A-53A4-47A7-9308-6D2527BBA378}"/>
</file>

<file path=customXml/itemProps2.xml><?xml version="1.0" encoding="utf-8"?>
<ds:datastoreItem xmlns:ds="http://schemas.openxmlformats.org/officeDocument/2006/customXml" ds:itemID="{00EAE41A-32E0-426B-8222-17D323C0A24C}"/>
</file>

<file path=customXml/itemProps3.xml><?xml version="1.0" encoding="utf-8"?>
<ds:datastoreItem xmlns:ds="http://schemas.openxmlformats.org/officeDocument/2006/customXml" ds:itemID="{78C9E47F-7D22-40E3-8737-D94EC8254244}"/>
</file>

<file path=docProps/app.xml><?xml version="1.0" encoding="utf-8"?>
<Properties xmlns="http://schemas.openxmlformats.org/officeDocument/2006/extended-properties" xmlns:vt="http://schemas.openxmlformats.org/officeDocument/2006/docPropsVTypes">
  <Template/>
  <TotalTime>0</TotalTime>
  <Words>4494</Words>
  <Application>Microsoft Office PowerPoint</Application>
  <PresentationFormat>画面に合わせる (4:3)</PresentationFormat>
  <Paragraphs>417</Paragraphs>
  <Slides>17</Slides>
  <Notes>17</Notes>
  <HiddenSlides>0</HiddenSlides>
  <MMClips>2</MMClips>
  <ScaleCrop>false</ScaleCrop>
  <HeadingPairs>
    <vt:vector size="6" baseType="variant">
      <vt:variant>
        <vt:lpstr>使用されているフォント</vt:lpstr>
      </vt:variant>
      <vt:variant>
        <vt:i4>6</vt:i4>
      </vt:variant>
      <vt:variant>
        <vt:lpstr>テーマ</vt:lpstr>
      </vt:variant>
      <vt:variant>
        <vt:i4>4</vt:i4>
      </vt:variant>
      <vt:variant>
        <vt:lpstr>スライド タイトル</vt:lpstr>
      </vt:variant>
      <vt:variant>
        <vt:i4>17</vt:i4>
      </vt:variant>
    </vt:vector>
  </HeadingPairs>
  <TitlesOfParts>
    <vt:vector size="27" baseType="lpstr">
      <vt:lpstr>ＭＳ Ｐゴシック</vt:lpstr>
      <vt:lpstr>ＭＳ ゴシック</vt:lpstr>
      <vt:lpstr>Meiryo</vt:lpstr>
      <vt:lpstr>Meiryo</vt:lpstr>
      <vt:lpstr>Arial</vt:lpstr>
      <vt:lpstr>Calibri</vt:lpstr>
      <vt:lpstr>Office ​​テーマ</vt:lpstr>
      <vt:lpstr>3_Office ​​テーマ</vt:lpstr>
      <vt:lpstr>6_Office ​​テーマ</vt:lpstr>
      <vt:lpstr>4_Office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2025-03-19T02:46:27Z</dcterms:created>
  <dcterms:modified xsi:type="dcterms:W3CDTF">2025-03-19T02:46:47Z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0x01010032B60AB67756AB428AA2F3F6EAA9056D</vt:lpwstr>
  </property>
  <property fmtid="{D5CDD505-2E9C-101B-9397-08002B2CF9AE}" pid="4" name="Order">
    <vt:lpwstr>8931000.00000000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