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3685" r:id="rId3"/>
    <p:sldMasterId id="2147483697" r:id="rId4"/>
  </p:sldMasterIdLst>
  <p:notesMasterIdLst>
    <p:notesMasterId r:id="rId24"/>
  </p:notesMasterIdLst>
  <p:sldIdLst>
    <p:sldId id="294" r:id="rId5"/>
    <p:sldId id="314" r:id="rId6"/>
    <p:sldId id="303" r:id="rId7"/>
    <p:sldId id="315" r:id="rId8"/>
    <p:sldId id="311" r:id="rId9"/>
    <p:sldId id="300" r:id="rId10"/>
    <p:sldId id="318" r:id="rId11"/>
    <p:sldId id="301" r:id="rId12"/>
    <p:sldId id="312" r:id="rId13"/>
    <p:sldId id="317" r:id="rId14"/>
    <p:sldId id="257" r:id="rId15"/>
    <p:sldId id="297" r:id="rId16"/>
    <p:sldId id="307" r:id="rId17"/>
    <p:sldId id="309" r:id="rId18"/>
    <p:sldId id="313" r:id="rId19"/>
    <p:sldId id="298" r:id="rId20"/>
    <p:sldId id="284" r:id="rId21"/>
    <p:sldId id="296" r:id="rId22"/>
    <p:sldId id="295" r:id="rId23"/>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8FA"/>
    <a:srgbClr val="FEB2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E0D87D-F388-4719-B833-4A782C6C2DCA}" v="41" dt="2025-03-19T02:41:35.0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818" autoAdjust="0"/>
  </p:normalViewPr>
  <p:slideViewPr>
    <p:cSldViewPr snapToGrid="0">
      <p:cViewPr varScale="1">
        <p:scale>
          <a:sx n="77" d="100"/>
          <a:sy n="77" d="100"/>
        </p:scale>
        <p:origin x="179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33"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customXml" Target="../customXml/item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18830" cy="493316"/>
          </a:xfrm>
          <a:prstGeom prst="rect">
            <a:avLst/>
          </a:prstGeom>
        </p:spPr>
        <p:txBody>
          <a:bodyPr vert="horz" lIns="94843" tIns="47421" rIns="94843" bIns="4742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4" y="0"/>
            <a:ext cx="2918830" cy="493316"/>
          </a:xfrm>
          <a:prstGeom prst="rect">
            <a:avLst/>
          </a:prstGeom>
        </p:spPr>
        <p:txBody>
          <a:bodyPr vert="horz" lIns="94843" tIns="47421" rIns="94843" bIns="47421" rtlCol="0"/>
          <a:lstStyle>
            <a:lvl1pPr algn="r">
              <a:defRPr sz="1200"/>
            </a:lvl1pPr>
          </a:lstStyle>
          <a:p>
            <a:fld id="{DD0B2F0E-481E-4847-AC8C-F76FB983B7B8}" type="datetimeFigureOut">
              <a:rPr kumimoji="1" lang="ja-JP" altLang="en-US" smtClean="0"/>
              <a:t>2025/3/19</a:t>
            </a:fld>
            <a:endParaRPr kumimoji="1" lang="ja-JP" altLang="en-US"/>
          </a:p>
        </p:txBody>
      </p:sp>
      <p:sp>
        <p:nvSpPr>
          <p:cNvPr id="4" name="スライド イメージ プレースホルダー 3"/>
          <p:cNvSpPr>
            <a:spLocks noGrp="1" noRot="1" noChangeAspect="1"/>
          </p:cNvSpPr>
          <p:nvPr>
            <p:ph type="sldImg" idx="2"/>
          </p:nvPr>
        </p:nvSpPr>
        <p:spPr>
          <a:xfrm>
            <a:off x="903288" y="741363"/>
            <a:ext cx="4929187" cy="3698875"/>
          </a:xfrm>
          <a:prstGeom prst="rect">
            <a:avLst/>
          </a:prstGeom>
          <a:noFill/>
          <a:ln w="12700">
            <a:solidFill>
              <a:prstClr val="black"/>
            </a:solidFill>
          </a:ln>
        </p:spPr>
        <p:txBody>
          <a:bodyPr vert="horz" lIns="94843" tIns="47421" rIns="94843" bIns="47421"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4843" tIns="47421" rIns="94843" bIns="4742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371285"/>
            <a:ext cx="2918830" cy="493316"/>
          </a:xfrm>
          <a:prstGeom prst="rect">
            <a:avLst/>
          </a:prstGeom>
        </p:spPr>
        <p:txBody>
          <a:bodyPr vert="horz" lIns="94843" tIns="47421" rIns="94843" bIns="4742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4" y="9371285"/>
            <a:ext cx="2918830" cy="493316"/>
          </a:xfrm>
          <a:prstGeom prst="rect">
            <a:avLst/>
          </a:prstGeom>
        </p:spPr>
        <p:txBody>
          <a:bodyPr vert="horz" lIns="94843" tIns="47421" rIns="94843" bIns="47421" rtlCol="0" anchor="b"/>
          <a:lstStyle>
            <a:lvl1pPr algn="r">
              <a:defRPr sz="1200"/>
            </a:lvl1pPr>
          </a:lstStyle>
          <a:p>
            <a:fld id="{EBBD782D-9396-43B3-96B3-8C8765582F13}" type="slidenum">
              <a:rPr kumimoji="1" lang="ja-JP" altLang="en-US" smtClean="0"/>
              <a:t>‹#›</a:t>
            </a:fld>
            <a:endParaRPr kumimoji="1" lang="ja-JP" altLang="en-US"/>
          </a:p>
        </p:txBody>
      </p:sp>
    </p:spTree>
    <p:extLst>
      <p:ext uri="{BB962C8B-B14F-4D97-AF65-F5344CB8AC3E}">
        <p14:creationId xmlns:p14="http://schemas.microsoft.com/office/powerpoint/2010/main" val="335440057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t>０分（０分）経過　　（）内は累計</a:t>
            </a:r>
            <a:endParaRPr kumimoji="1" lang="en-US" altLang="ja-JP" sz="1100" dirty="0"/>
          </a:p>
          <a:p>
            <a:endParaRPr kumimoji="1" lang="en-US" altLang="ja-JP" sz="1100" dirty="0"/>
          </a:p>
          <a:p>
            <a:r>
              <a:rPr kumimoji="1" lang="ja-JP" altLang="en-US" sz="1100" dirty="0"/>
              <a:t>（講義が始まるまで映しておいてください。）</a:t>
            </a:r>
            <a:endParaRPr kumimoji="1" lang="en-US" altLang="ja-JP" sz="1100" dirty="0"/>
          </a:p>
          <a:p>
            <a:r>
              <a:rPr kumimoji="1" lang="ja-JP" altLang="en-US" sz="1100" dirty="0">
                <a:ea typeface="ＭＳ Ｐゴシック"/>
              </a:rPr>
              <a:t>（</a:t>
            </a:r>
            <a:r>
              <a:rPr kumimoji="1" lang="en-US" altLang="ja-JP" sz="1100" dirty="0">
                <a:ea typeface="ＭＳ Ｐゴシック"/>
              </a:rPr>
              <a:t>※</a:t>
            </a:r>
            <a:r>
              <a:rPr kumimoji="1" lang="ja-JP" altLang="en-US" sz="1100" dirty="0">
                <a:ea typeface="ＭＳ Ｐゴシック"/>
              </a:rPr>
              <a:t>各スライドの〇〇となっている箇所は地域や学校に合わせて編集してください。）</a:t>
            </a:r>
            <a:endParaRPr kumimoji="1" lang="en-US" altLang="ja-JP" sz="1100" dirty="0">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dirty="0">
                <a:latin typeface="ＭＳ ゴシック"/>
                <a:ea typeface="ＭＳ ゴシック"/>
              </a:rPr>
              <a:t>(※</a:t>
            </a:r>
            <a:r>
              <a:rPr lang="ja-JP" altLang="en-US" sz="1100" dirty="0">
                <a:latin typeface="ＭＳ ゴシック"/>
                <a:ea typeface="ＭＳ ゴシック"/>
              </a:rPr>
              <a:t>（☆クリック）は画面をクリックしてパワーポイントのアニメーションを動かしていただく場面です。）</a:t>
            </a:r>
            <a:endParaRPr kumimoji="1" lang="en-US" altLang="ja-JP" sz="1100" dirty="0">
              <a:latin typeface="ＭＳ ゴシック"/>
              <a:ea typeface="ＭＳ ゴシック"/>
            </a:endParaRPr>
          </a:p>
          <a:p>
            <a:endParaRPr kumimoji="1" lang="en-US" altLang="ja-JP" sz="1100"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ＭＳ ゴシック" panose="020B0609070205080204" pitchFamily="49" charset="-128"/>
                <a:ea typeface="ＭＳ ゴシック" panose="020B0609070205080204" pitchFamily="49" charset="-128"/>
              </a:rPr>
              <a:t>地震や津波から命を守るために、という題名でお話をします。</a:t>
            </a:r>
            <a:endParaRPr kumimoji="1" lang="en-US" altLang="ja-JP" sz="1100"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fld id="{EBBD782D-9396-43B3-96B3-8C8765582F13}" type="slidenum">
              <a:rPr kumimoji="1" lang="ja-JP" altLang="en-US" smtClean="0"/>
              <a:t>1</a:t>
            </a:fld>
            <a:endParaRPr kumimoji="1" lang="ja-JP" altLang="en-US"/>
          </a:p>
        </p:txBody>
      </p:sp>
    </p:spTree>
    <p:extLst>
      <p:ext uri="{BB962C8B-B14F-4D97-AF65-F5344CB8AC3E}">
        <p14:creationId xmlns:p14="http://schemas.microsoft.com/office/powerpoint/2010/main" val="1386610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100"/>
              <a:t>1</a:t>
            </a:r>
            <a:r>
              <a:rPr kumimoji="1" lang="ja-JP" altLang="en-US" sz="1100"/>
              <a:t>分（</a:t>
            </a:r>
            <a:r>
              <a:rPr kumimoji="1" lang="en-US" altLang="ja-JP" sz="1100"/>
              <a:t>13</a:t>
            </a:r>
            <a:r>
              <a:rPr kumimoji="1" lang="ja-JP" altLang="en-US" sz="1100"/>
              <a:t>分）経過</a:t>
            </a:r>
            <a:endParaRPr kumimoji="1" lang="en-US" altLang="ja-JP" sz="1100"/>
          </a:p>
          <a:p>
            <a:endParaRPr lang="en-US" altLang="ja-JP" sz="1100">
              <a:solidFill>
                <a:schemeClr val="tx1"/>
              </a:solidFill>
              <a:latin typeface="ＭＳ ゴシック" panose="020B0609070205080204" pitchFamily="49" charset="-128"/>
              <a:ea typeface="ＭＳ ゴシック" panose="020B0609070205080204" pitchFamily="49" charset="-128"/>
            </a:endParaRPr>
          </a:p>
          <a:p>
            <a:r>
              <a:rPr lang="ja-JP"/>
              <a:t>倒れてきたり落ちてきたりする物から</a:t>
            </a:r>
            <a:r>
              <a:rPr lang="ja-JP" altLang="en-US" sz="1100">
                <a:solidFill>
                  <a:schemeClr val="tx1"/>
                </a:solidFill>
                <a:latin typeface="ＭＳ ゴシック"/>
                <a:ea typeface="ＭＳ ゴシック"/>
              </a:rPr>
              <a:t>、頭や体を守るようにしましょう。</a:t>
            </a:r>
            <a:endParaRPr lang="en-US" altLang="ja-JP" sz="1100">
              <a:solidFill>
                <a:schemeClr val="tx1"/>
              </a:solidFill>
              <a:latin typeface="ＭＳ ゴシック"/>
              <a:ea typeface="ＭＳ ゴシック"/>
            </a:endParaRPr>
          </a:p>
          <a:p>
            <a:r>
              <a:rPr lang="ja-JP" altLang="en-US" sz="1100">
                <a:solidFill>
                  <a:schemeClr val="tx1"/>
                </a:solidFill>
                <a:latin typeface="ＭＳ ゴシック"/>
                <a:ea typeface="ＭＳ ゴシック"/>
              </a:rPr>
              <a:t>例えば、机の下に入れそうな場合は、このように机の下に入って、</a:t>
            </a:r>
            <a:r>
              <a:rPr lang="ja-JP">
                <a:ea typeface="ＭＳ Ｐゴシック"/>
              </a:rPr>
              <a:t>机が動いていってしまわないように</a:t>
            </a:r>
            <a:r>
              <a:rPr lang="ja-JP">
                <a:latin typeface="Calibri"/>
                <a:ea typeface="ＭＳ Ｐゴシック"/>
                <a:cs typeface="Calibri"/>
              </a:rPr>
              <a:t>、</a:t>
            </a:r>
            <a:r>
              <a:rPr lang="ja-JP" altLang="en-US" sz="1100">
                <a:solidFill>
                  <a:schemeClr val="tx1"/>
                </a:solidFill>
                <a:latin typeface="ＭＳ ゴシック"/>
                <a:ea typeface="ＭＳ ゴシック"/>
              </a:rPr>
              <a:t>机の脚をしっかり握ります。</a:t>
            </a:r>
            <a:endParaRPr lang="en-US" altLang="ja-JP" sz="1100">
              <a:solidFill>
                <a:schemeClr val="tx1"/>
              </a:solidFill>
              <a:latin typeface="ＭＳ ゴシック"/>
              <a:ea typeface="ＭＳ ゴシック"/>
            </a:endParaRPr>
          </a:p>
          <a:p>
            <a:r>
              <a:rPr lang="ja-JP" altLang="en-US" sz="1100">
                <a:solidFill>
                  <a:schemeClr val="tx1"/>
                </a:solidFill>
                <a:latin typeface="ＭＳ ゴシック" panose="020B0609070205080204" pitchFamily="49" charset="-128"/>
                <a:ea typeface="ＭＳ ゴシック" panose="020B0609070205080204" pitchFamily="49" charset="-128"/>
              </a:rPr>
              <a:t>もし机の下に隠れられない場合は</a:t>
            </a:r>
            <a:r>
              <a:rPr lang="en-US" altLang="ja-JP" sz="1100">
                <a:solidFill>
                  <a:schemeClr val="tx1"/>
                </a:solidFill>
                <a:latin typeface="ＭＳ ゴシック" panose="020B0609070205080204" pitchFamily="49" charset="-128"/>
                <a:ea typeface="ＭＳ ゴシック" panose="020B0609070205080204" pitchFamily="49" charset="-128"/>
              </a:rPr>
              <a:t>…</a:t>
            </a:r>
          </a:p>
        </p:txBody>
      </p:sp>
      <p:sp>
        <p:nvSpPr>
          <p:cNvPr id="4" name="スライド番号プレースホルダー 3"/>
          <p:cNvSpPr>
            <a:spLocks noGrp="1"/>
          </p:cNvSpPr>
          <p:nvPr>
            <p:ph type="sldNum" sz="quarter" idx="10"/>
          </p:nvPr>
        </p:nvSpPr>
        <p:spPr/>
        <p:txBody>
          <a:bodyPr/>
          <a:lstStyle/>
          <a:p>
            <a:fld id="{EBBD782D-9396-43B3-96B3-8C8765582F13}" type="slidenum">
              <a:rPr kumimoji="1" lang="ja-JP" altLang="en-US" smtClean="0"/>
              <a:t>10</a:t>
            </a:fld>
            <a:endParaRPr kumimoji="1" lang="ja-JP" altLang="en-US"/>
          </a:p>
        </p:txBody>
      </p:sp>
    </p:spTree>
    <p:extLst>
      <p:ext uri="{BB962C8B-B14F-4D97-AF65-F5344CB8AC3E}">
        <p14:creationId xmlns:p14="http://schemas.microsoft.com/office/powerpoint/2010/main" val="711513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100" dirty="0"/>
              <a:t>2</a:t>
            </a:r>
            <a:r>
              <a:rPr kumimoji="1" lang="ja-JP" altLang="en-US" sz="1100" dirty="0"/>
              <a:t>分（</a:t>
            </a:r>
            <a:r>
              <a:rPr kumimoji="1" lang="en-US" altLang="ja-JP" sz="1100" dirty="0"/>
              <a:t>15</a:t>
            </a:r>
            <a:r>
              <a:rPr kumimoji="1" lang="ja-JP" altLang="en-US" sz="1100" dirty="0"/>
              <a:t>分）経過</a:t>
            </a:r>
            <a:endParaRPr kumimoji="1" lang="en-US" altLang="ja-JP" sz="1100" dirty="0"/>
          </a:p>
          <a:p>
            <a:endParaRPr lang="en-US" altLang="ja-JP" sz="1100" dirty="0">
              <a:solidFill>
                <a:schemeClr val="tx1"/>
              </a:solidFill>
              <a:latin typeface="ＭＳ ゴシック" panose="020B0609070205080204" pitchFamily="49" charset="-128"/>
              <a:ea typeface="ＭＳ ゴシック" panose="020B0609070205080204" pitchFamily="49" charset="-128"/>
            </a:endParaRPr>
          </a:p>
          <a:p>
            <a:r>
              <a:rPr lang="ja-JP" altLang="en-US" sz="1100" dirty="0">
                <a:solidFill>
                  <a:schemeClr val="tx1"/>
                </a:solidFill>
                <a:latin typeface="ＭＳ ゴシック" panose="020B0609070205080204" pitchFamily="49" charset="-128"/>
                <a:ea typeface="ＭＳ ゴシック" panose="020B0609070205080204" pitchFamily="49" charset="-128"/>
              </a:rPr>
              <a:t>本棚などの倒れやすいものから逃げて、ダンゴムシポーズになって、頭を守ります。</a:t>
            </a:r>
            <a:endParaRPr lang="en-US" altLang="ja-JP" sz="1100" dirty="0">
              <a:solidFill>
                <a:schemeClr val="tx1"/>
              </a:solidFill>
              <a:latin typeface="ＭＳ ゴシック" panose="020B0609070205080204" pitchFamily="49" charset="-128"/>
              <a:ea typeface="ＭＳ ゴシック" panose="020B0609070205080204" pitchFamily="49" charset="-128"/>
            </a:endParaRPr>
          </a:p>
          <a:p>
            <a:r>
              <a:rPr lang="ja-JP" altLang="en-US" sz="1100" dirty="0">
                <a:solidFill>
                  <a:schemeClr val="tx1"/>
                </a:solidFill>
                <a:latin typeface="ＭＳ ゴシック" panose="020B0609070205080204" pitchFamily="49" charset="-128"/>
                <a:ea typeface="ＭＳ ゴシック" panose="020B0609070205080204" pitchFamily="49" charset="-128"/>
              </a:rPr>
              <a:t>（頭に防災頭巾やヘルメットをかぶったりできると、もっと良いですね。）</a:t>
            </a:r>
            <a:endParaRPr lang="en-US" altLang="ja-JP" sz="1100" dirty="0">
              <a:solidFill>
                <a:schemeClr val="tx1"/>
              </a:solidFill>
              <a:latin typeface="ＭＳ ゴシック" panose="020B0609070205080204" pitchFamily="49" charset="-128"/>
              <a:ea typeface="ＭＳ ゴシック" panose="020B0609070205080204" pitchFamily="49" charset="-128"/>
            </a:endParaRPr>
          </a:p>
          <a:p>
            <a:endParaRPr lang="en-US" altLang="ja-JP" sz="1100" dirty="0">
              <a:solidFill>
                <a:schemeClr val="tx1"/>
              </a:solidFill>
              <a:latin typeface="ＭＳ ゴシック" panose="020B0609070205080204" pitchFamily="49" charset="-128"/>
              <a:ea typeface="ＭＳ ゴシック" panose="020B0609070205080204" pitchFamily="49" charset="-128"/>
            </a:endParaRPr>
          </a:p>
          <a:p>
            <a:r>
              <a:rPr lang="ja-JP" altLang="en-US" sz="1100" dirty="0">
                <a:solidFill>
                  <a:schemeClr val="tx1"/>
                </a:solidFill>
                <a:latin typeface="ＭＳ ゴシック" panose="020B0609070205080204" pitchFamily="49" charset="-128"/>
                <a:ea typeface="ＭＳ ゴシック" panose="020B0609070205080204" pitchFamily="49" charset="-128"/>
              </a:rPr>
              <a:t>立っていられないくらい大きく揺れた場合は、床に座り込んだりして、こけないように気を付けます。</a:t>
            </a:r>
            <a:endParaRPr lang="en-US" altLang="ja-JP" sz="1100" dirty="0">
              <a:solidFill>
                <a:schemeClr val="tx1"/>
              </a:solidFill>
              <a:latin typeface="ＭＳ ゴシック" panose="020B0609070205080204" pitchFamily="49" charset="-128"/>
              <a:ea typeface="ＭＳ ゴシック" panose="020B0609070205080204" pitchFamily="49" charset="-128"/>
            </a:endParaRPr>
          </a:p>
          <a:p>
            <a:endParaRPr lang="en-US" altLang="ja-JP" sz="1100" dirty="0">
              <a:solidFill>
                <a:schemeClr val="tx1"/>
              </a:solidFill>
              <a:latin typeface="ＭＳ ゴシック" panose="020B0609070205080204" pitchFamily="49" charset="-128"/>
              <a:ea typeface="ＭＳ ゴシック" panose="020B0609070205080204" pitchFamily="49" charset="-128"/>
            </a:endParaRPr>
          </a:p>
          <a:p>
            <a:pPr defTabSz="914253">
              <a:defRPr/>
            </a:pPr>
            <a:r>
              <a:rPr lang="ja-JP" altLang="en-US" sz="1100" dirty="0">
                <a:solidFill>
                  <a:schemeClr val="tx1"/>
                </a:solidFill>
                <a:latin typeface="ＭＳ ゴシック" panose="020B0609070205080204" pitchFamily="49" charset="-128"/>
                <a:ea typeface="ＭＳ ゴシック" panose="020B0609070205080204" pitchFamily="49" charset="-128"/>
              </a:rPr>
              <a:t>さて、みんなはダンゴムシポーズなどで体を守ったので、地震でケガをしませんでした！</a:t>
            </a:r>
            <a:endParaRPr lang="en-US" altLang="ja-JP" sz="1100" dirty="0">
              <a:solidFill>
                <a:schemeClr val="tx1"/>
              </a:solidFill>
              <a:latin typeface="ＭＳ ゴシック" panose="020B0609070205080204" pitchFamily="49" charset="-128"/>
              <a:ea typeface="ＭＳ ゴシック" panose="020B0609070205080204" pitchFamily="49" charset="-128"/>
            </a:endParaRPr>
          </a:p>
          <a:p>
            <a:r>
              <a:rPr lang="ja-JP" altLang="en-US" sz="1100" dirty="0">
                <a:solidFill>
                  <a:schemeClr val="tx1"/>
                </a:solidFill>
                <a:latin typeface="ＭＳ ゴシック" panose="020B0609070205080204" pitchFamily="49" charset="-128"/>
                <a:ea typeface="ＭＳ ゴシック" panose="020B0609070205080204" pitchFamily="49" charset="-128"/>
              </a:rPr>
              <a:t>すると　次に何に気を付けたら良いでしょうか？</a:t>
            </a:r>
            <a:endParaRPr lang="en-US" altLang="ja-JP" sz="1100" dirty="0">
              <a:solidFill>
                <a:schemeClr val="tx1"/>
              </a:solidFill>
              <a:latin typeface="ＭＳ ゴシック" panose="020B0609070205080204" pitchFamily="49" charset="-128"/>
              <a:ea typeface="ＭＳ ゴシック" panose="020B0609070205080204" pitchFamily="49" charset="-128"/>
            </a:endParaRPr>
          </a:p>
          <a:p>
            <a:endParaRPr lang="en-US" altLang="ja-JP" sz="1100" dirty="0">
              <a:solidFill>
                <a:schemeClr val="tx1"/>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t>次は、津波が起こったらどうなるのか見ていきましょう。</a:t>
            </a:r>
            <a:endParaRPr kumimoji="1" lang="en-US" altLang="ja-JP" sz="1100" dirty="0"/>
          </a:p>
          <a:p>
            <a:endParaRPr lang="en-US" altLang="ja-JP" sz="1100" dirty="0">
              <a:solidFill>
                <a:schemeClr val="tx1"/>
              </a:solidFill>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fld id="{EBBD782D-9396-43B3-96B3-8C8765582F13}" type="slidenum">
              <a:rPr kumimoji="1" lang="ja-JP" altLang="en-US" smtClean="0"/>
              <a:t>11</a:t>
            </a:fld>
            <a:endParaRPr kumimoji="1" lang="ja-JP" altLang="en-US"/>
          </a:p>
        </p:txBody>
      </p:sp>
    </p:spTree>
    <p:extLst>
      <p:ext uri="{BB962C8B-B14F-4D97-AF65-F5344CB8AC3E}">
        <p14:creationId xmlns:p14="http://schemas.microsoft.com/office/powerpoint/2010/main" val="567823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100" dirty="0"/>
              <a:t>1</a:t>
            </a:r>
            <a:r>
              <a:rPr kumimoji="1" lang="ja-JP" altLang="en-US" sz="1100" dirty="0"/>
              <a:t>分（</a:t>
            </a:r>
            <a:r>
              <a:rPr kumimoji="1" lang="en-US" altLang="ja-JP" sz="1100" dirty="0"/>
              <a:t>16</a:t>
            </a:r>
            <a:r>
              <a:rPr kumimoji="1" lang="ja-JP" altLang="en-US" sz="1100" dirty="0"/>
              <a:t>分）経過</a:t>
            </a:r>
            <a:endParaRPr kumimoji="1" lang="en-US" altLang="ja-JP" sz="1100" dirty="0"/>
          </a:p>
          <a:p>
            <a:pPr defTabSz="914253">
              <a:defRPr/>
            </a:pPr>
            <a:endParaRPr lang="en-US" altLang="ja-JP" sz="1100" dirty="0">
              <a:solidFill>
                <a:schemeClr val="tx1"/>
              </a:solidFill>
              <a:latin typeface="ＭＳ ゴシック" panose="020B0609070205080204" pitchFamily="49" charset="-128"/>
              <a:ea typeface="ＭＳ ゴシック" panose="020B0609070205080204" pitchFamily="49" charset="-128"/>
            </a:endParaRPr>
          </a:p>
          <a:p>
            <a:r>
              <a:rPr kumimoji="1" lang="ja-JP" altLang="en-US" sz="1100" dirty="0">
                <a:solidFill>
                  <a:schemeClr val="tx1"/>
                </a:solidFill>
                <a:latin typeface="ＭＳ ゴシック" panose="020B0609070205080204" pitchFamily="49" charset="-128"/>
                <a:ea typeface="ＭＳ ゴシック" panose="020B0609070205080204" pitchFamily="49" charset="-128"/>
              </a:rPr>
              <a:t>皆さん、「津波」って知っていますか？知っている人は手を挙げてください。</a:t>
            </a:r>
            <a:endParaRPr kumimoji="1" lang="en-US" altLang="ja-JP" sz="1100" dirty="0">
              <a:solidFill>
                <a:schemeClr val="tx1"/>
              </a:solidFill>
              <a:latin typeface="ＭＳ ゴシック" panose="020B0609070205080204" pitchFamily="49" charset="-128"/>
              <a:ea typeface="ＭＳ ゴシック" panose="020B0609070205080204" pitchFamily="49" charset="-128"/>
            </a:endParaRPr>
          </a:p>
          <a:p>
            <a:endParaRPr kumimoji="1" lang="en-US" altLang="ja-JP" sz="1100" dirty="0">
              <a:solidFill>
                <a:schemeClr val="tx1"/>
              </a:solidFill>
              <a:latin typeface="ＭＳ ゴシック" panose="020B0609070205080204" pitchFamily="49" charset="-128"/>
              <a:ea typeface="ＭＳ ゴシック" panose="020B0609070205080204" pitchFamily="49" charset="-128"/>
            </a:endParaRPr>
          </a:p>
          <a:p>
            <a:r>
              <a:rPr lang="ja-JP" altLang="en-US" sz="1100" dirty="0">
                <a:solidFill>
                  <a:schemeClr val="tx1"/>
                </a:solidFill>
                <a:latin typeface="ＭＳ ゴシック"/>
                <a:ea typeface="ＭＳ ゴシック"/>
              </a:rPr>
              <a:t>地震の後には、津波という、とても</a:t>
            </a:r>
            <a:r>
              <a:rPr lang="ja-JP" dirty="0"/>
              <a:t>大きな波が襲ってくるかも</a:t>
            </a:r>
            <a:r>
              <a:rPr lang="ja-JP" altLang="en-US" sz="1100" dirty="0">
                <a:solidFill>
                  <a:schemeClr val="tx1"/>
                </a:solidFill>
                <a:latin typeface="ＭＳ ゴシック"/>
                <a:ea typeface="ＭＳ ゴシック"/>
              </a:rPr>
              <a:t>しれません。</a:t>
            </a:r>
            <a:endParaRPr lang="en-US" altLang="ja-JP" sz="1100" dirty="0">
              <a:solidFill>
                <a:schemeClr val="tx1"/>
              </a:solidFill>
              <a:latin typeface="ＭＳ ゴシック"/>
              <a:ea typeface="ＭＳ ゴシック"/>
            </a:endParaRPr>
          </a:p>
          <a:p>
            <a:r>
              <a:rPr lang="ja-JP" altLang="en-US" sz="1100" dirty="0">
                <a:solidFill>
                  <a:schemeClr val="tx1"/>
                </a:solidFill>
                <a:latin typeface="ＭＳ ゴシック" panose="020B0609070205080204" pitchFamily="49" charset="-128"/>
                <a:ea typeface="ＭＳ ゴシック" panose="020B0609070205080204" pitchFamily="49" charset="-128"/>
              </a:rPr>
              <a:t>では、「津波が来そうだ」となった時、先生たちはみんなになんて言うかな？</a:t>
            </a:r>
            <a:endParaRPr lang="en-US" altLang="ja-JP" sz="1100" dirty="0">
              <a:solidFill>
                <a:schemeClr val="tx1"/>
              </a:solidFill>
              <a:latin typeface="ＭＳ ゴシック" panose="020B0609070205080204" pitchFamily="49" charset="-128"/>
              <a:ea typeface="ＭＳ ゴシック" panose="020B0609070205080204" pitchFamily="49" charset="-128"/>
            </a:endParaRPr>
          </a:p>
          <a:p>
            <a:r>
              <a:rPr lang="ja-JP" altLang="en-US" sz="1100" dirty="0">
                <a:solidFill>
                  <a:schemeClr val="tx1"/>
                </a:solidFill>
                <a:latin typeface="ＭＳ ゴシック" panose="020B0609070205080204" pitchFamily="49" charset="-128"/>
                <a:ea typeface="ＭＳ ゴシック" panose="020B0609070205080204" pitchFamily="49" charset="-128"/>
              </a:rPr>
              <a:t>（☆クリック）</a:t>
            </a:r>
            <a:endParaRPr lang="en-US" altLang="ja-JP" sz="1100" dirty="0">
              <a:solidFill>
                <a:schemeClr val="tx1"/>
              </a:solidFill>
              <a:latin typeface="ＭＳ ゴシック" panose="020B0609070205080204" pitchFamily="49" charset="-128"/>
              <a:ea typeface="ＭＳ ゴシック" panose="020B0609070205080204" pitchFamily="49" charset="-128"/>
            </a:endParaRPr>
          </a:p>
          <a:p>
            <a:r>
              <a:rPr lang="ja-JP" altLang="en-US" sz="1100" dirty="0">
                <a:solidFill>
                  <a:schemeClr val="tx1"/>
                </a:solidFill>
                <a:latin typeface="ＭＳ ゴシック" panose="020B0609070205080204" pitchFamily="49" charset="-128"/>
                <a:ea typeface="ＭＳ ゴシック" panose="020B0609070205080204" pitchFamily="49" charset="-128"/>
              </a:rPr>
              <a:t>　①みんな、津波から逃げよう！　　</a:t>
            </a:r>
            <a:endParaRPr lang="en-US" altLang="ja-JP" sz="1100" dirty="0">
              <a:solidFill>
                <a:schemeClr val="tx1"/>
              </a:solidFill>
              <a:latin typeface="ＭＳ ゴシック" panose="020B0609070205080204" pitchFamily="49" charset="-128"/>
              <a:ea typeface="ＭＳ ゴシック" panose="020B0609070205080204" pitchFamily="49" charset="-128"/>
            </a:endParaRPr>
          </a:p>
          <a:p>
            <a:r>
              <a:rPr lang="ja-JP" altLang="en-US" sz="1100" dirty="0">
                <a:solidFill>
                  <a:schemeClr val="tx1"/>
                </a:solidFill>
                <a:latin typeface="ＭＳ ゴシック" panose="020B0609070205080204" pitchFamily="49" charset="-128"/>
                <a:ea typeface="ＭＳ ゴシック" panose="020B0609070205080204" pitchFamily="49" charset="-128"/>
              </a:rPr>
              <a:t>　②みんな、海を見に行こう！</a:t>
            </a:r>
            <a:endParaRPr lang="en-US" altLang="ja-JP" sz="1100" dirty="0">
              <a:solidFill>
                <a:schemeClr val="tx1"/>
              </a:solidFill>
              <a:latin typeface="ＭＳ ゴシック" panose="020B0609070205080204" pitchFamily="49" charset="-128"/>
              <a:ea typeface="ＭＳ ゴシック" panose="020B0609070205080204" pitchFamily="49" charset="-128"/>
            </a:endParaRPr>
          </a:p>
          <a:p>
            <a:endParaRPr lang="en-US" altLang="ja-JP" sz="1100" dirty="0">
              <a:solidFill>
                <a:schemeClr val="tx1"/>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ＭＳ ゴシック" panose="020B0609070205080204" pitchFamily="49" charset="-128"/>
                <a:ea typeface="ＭＳ ゴシック" panose="020B0609070205080204" pitchFamily="49" charset="-128"/>
              </a:rPr>
              <a:t>津波が来るかもしれないからすぐに逃げた方が良いのかな？それとも、津波が心配だから海を見に行った方が良いのかな？</a:t>
            </a:r>
            <a:endParaRPr lang="en-US" altLang="ja-JP" sz="1100" dirty="0">
              <a:solidFill>
                <a:schemeClr val="tx1"/>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ＭＳ ゴシック" panose="020B0609070205080204" pitchFamily="49" charset="-128"/>
                <a:ea typeface="ＭＳ ゴシック" panose="020B0609070205080204" pitchFamily="49" charset="-128"/>
              </a:rPr>
              <a:t>それでは、２つのうち、これだ！と思った方に手を上げてください。　　</a:t>
            </a:r>
            <a:endParaRPr lang="en-US" altLang="ja-JP" sz="1100" dirty="0">
              <a:solidFill>
                <a:schemeClr val="tx1"/>
              </a:solidFill>
              <a:latin typeface="ＭＳ ゴシック" panose="020B0609070205080204" pitchFamily="49" charset="-128"/>
              <a:ea typeface="ＭＳ ゴシック" panose="020B0609070205080204" pitchFamily="49" charset="-128"/>
            </a:endParaRPr>
          </a:p>
          <a:p>
            <a:r>
              <a:rPr lang="ja-JP" altLang="en-US" sz="1100" dirty="0">
                <a:solidFill>
                  <a:schemeClr val="tx1"/>
                </a:solidFill>
                <a:latin typeface="ＭＳ ゴシック" panose="020B0609070205080204" pitchFamily="49" charset="-128"/>
                <a:ea typeface="ＭＳ ゴシック" panose="020B0609070205080204" pitchFamily="49" charset="-128"/>
              </a:rPr>
              <a:t>①と思う人？②と思う人？</a:t>
            </a:r>
            <a:endParaRPr lang="en-US" altLang="ja-JP" sz="1100" dirty="0">
              <a:solidFill>
                <a:schemeClr val="tx1"/>
              </a:solidFill>
              <a:latin typeface="ＭＳ ゴシック" panose="020B0609070205080204" pitchFamily="49" charset="-128"/>
              <a:ea typeface="ＭＳ ゴシック" panose="020B0609070205080204" pitchFamily="49" charset="-128"/>
            </a:endParaRPr>
          </a:p>
          <a:p>
            <a:endParaRPr lang="en-US" altLang="ja-JP" sz="1100" dirty="0">
              <a:solidFill>
                <a:schemeClr val="tx1"/>
              </a:solidFill>
              <a:latin typeface="ＭＳ ゴシック" panose="020B0609070205080204" pitchFamily="49" charset="-128"/>
              <a:ea typeface="ＭＳ ゴシック" panose="020B0609070205080204" pitchFamily="49" charset="-128"/>
            </a:endParaRPr>
          </a:p>
          <a:p>
            <a:pPr defTabSz="914253">
              <a:defRPr/>
            </a:pPr>
            <a:endParaRPr lang="en-US" altLang="ja-JP" sz="1100" dirty="0">
              <a:solidFill>
                <a:schemeClr val="tx1"/>
              </a:solidFill>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fld id="{EBBD782D-9396-43B3-96B3-8C8765582F13}" type="slidenum">
              <a:rPr lang="ja-JP" altLang="en-US" smtClean="0">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148848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100" dirty="0"/>
              <a:t>3</a:t>
            </a:r>
            <a:r>
              <a:rPr kumimoji="1" lang="ja-JP" altLang="en-US" sz="1100" dirty="0"/>
              <a:t>分（</a:t>
            </a:r>
            <a:r>
              <a:rPr kumimoji="1" lang="en-US" altLang="ja-JP" sz="1100" dirty="0"/>
              <a:t>19</a:t>
            </a:r>
            <a:r>
              <a:rPr kumimoji="1" lang="ja-JP" altLang="en-US" sz="1100" dirty="0"/>
              <a:t>分）経過</a:t>
            </a:r>
            <a:endParaRPr kumimoji="1" lang="en-US" altLang="ja-JP" sz="1100" dirty="0"/>
          </a:p>
          <a:p>
            <a:endParaRPr lang="en-US" altLang="ja-JP" sz="1100" dirty="0">
              <a:solidFill>
                <a:schemeClr val="tx1"/>
              </a:solidFill>
              <a:latin typeface="ＭＳ ゴシック" panose="020B0609070205080204" pitchFamily="49" charset="-128"/>
              <a:ea typeface="ＭＳ ゴシック" panose="020B0609070205080204" pitchFamily="49" charset="-128"/>
            </a:endParaRPr>
          </a:p>
          <a:p>
            <a:r>
              <a:rPr lang="ja-JP" altLang="en-US" sz="1100" dirty="0">
                <a:solidFill>
                  <a:schemeClr val="tx1"/>
                </a:solidFill>
                <a:latin typeface="ＭＳ ゴシック" panose="020B0609070205080204" pitchFamily="49" charset="-128"/>
                <a:ea typeface="ＭＳ ゴシック" panose="020B0609070205080204" pitchFamily="49" charset="-128"/>
              </a:rPr>
              <a:t>正解は、みんな、津波から逃げよう！でした。</a:t>
            </a:r>
            <a:endParaRPr lang="en-US" altLang="ja-JP" sz="1100" dirty="0">
              <a:solidFill>
                <a:schemeClr val="tx1"/>
              </a:solidFill>
              <a:latin typeface="ＭＳ ゴシック" panose="020B0609070205080204" pitchFamily="49" charset="-128"/>
              <a:ea typeface="ＭＳ ゴシック" panose="020B0609070205080204" pitchFamily="49" charset="-128"/>
            </a:endParaRPr>
          </a:p>
          <a:p>
            <a:r>
              <a:rPr lang="ja-JP" altLang="en-US" sz="1100" dirty="0">
                <a:solidFill>
                  <a:schemeClr val="tx1"/>
                </a:solidFill>
                <a:latin typeface="ＭＳ ゴシック" panose="020B0609070205080204" pitchFamily="49" charset="-128"/>
                <a:ea typeface="ＭＳ ゴシック" panose="020B0609070205080204" pitchFamily="49" charset="-128"/>
              </a:rPr>
              <a:t>地震の後には、津波が来るかもしれません。揺れから体を守ったら、海から離れて高いところに逃げましょう。　</a:t>
            </a:r>
            <a:endParaRPr lang="en-US" altLang="ja-JP" sz="1100" dirty="0">
              <a:solidFill>
                <a:schemeClr val="tx1"/>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ＭＳ ゴシック" panose="020B0609070205080204" pitchFamily="49" charset="-128"/>
                <a:ea typeface="ＭＳ ゴシック" panose="020B0609070205080204" pitchFamily="49" charset="-128"/>
              </a:rPr>
              <a:t>また、津波は、みんなが走るより速く進みます。　津波が見えたら走って逃げるのではなく、津波が来る前に逃げます。</a:t>
            </a:r>
            <a:endParaRPr lang="en-US" altLang="ja-JP" sz="1100" dirty="0">
              <a:solidFill>
                <a:schemeClr val="tx1"/>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a:solidFill>
                  <a:schemeClr val="tx1"/>
                </a:solidFill>
                <a:latin typeface="ＭＳ ゴシック"/>
                <a:ea typeface="ＭＳ ゴシック"/>
              </a:rPr>
              <a:t>海の近くで大きな地震にあったり、津波から逃げてくださいという放送やニュースを聞いた</a:t>
            </a:r>
            <a:r>
              <a:rPr lang="ja-JP" altLang="en-US" sz="1100">
                <a:latin typeface="ＭＳ ゴシック"/>
                <a:ea typeface="ＭＳ ゴシック"/>
              </a:rPr>
              <a:t>りした</a:t>
            </a:r>
            <a:r>
              <a:rPr lang="ja-JP" altLang="en-US" sz="1100">
                <a:solidFill>
                  <a:schemeClr val="tx1"/>
                </a:solidFill>
                <a:latin typeface="ＭＳ ゴシック"/>
                <a:ea typeface="ＭＳ ゴシック"/>
              </a:rPr>
              <a:t>ら、すぐに逃げましょう。</a:t>
            </a:r>
            <a:endParaRPr lang="en-US" altLang="ja-JP" sz="1100">
              <a:solidFill>
                <a:schemeClr val="tx1"/>
              </a:solidFill>
              <a:latin typeface="ＭＳ ゴシック"/>
              <a:ea typeface="ＭＳ 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dirty="0">
              <a:solidFill>
                <a:schemeClr val="tx1"/>
              </a:solidFill>
              <a:latin typeface="ＭＳ ゴシック" panose="020B0609070205080204" pitchFamily="49" charset="-128"/>
              <a:ea typeface="ＭＳ ゴシック" panose="020B0609070205080204" pitchFamily="49" charset="-128"/>
            </a:endParaRPr>
          </a:p>
          <a:p>
            <a:r>
              <a:rPr lang="ja-JP" altLang="en-US" sz="1100" dirty="0">
                <a:solidFill>
                  <a:schemeClr val="tx1"/>
                </a:solidFill>
                <a:latin typeface="ＭＳ ゴシック" panose="020B0609070205080204" pitchFamily="49" charset="-128"/>
                <a:ea typeface="ＭＳ ゴシック" panose="020B0609070205080204" pitchFamily="49" charset="-128"/>
              </a:rPr>
              <a:t>さて、みんなが産まれる前に、日本で大きな地震が起こって、高い津波が来たことがあります。</a:t>
            </a:r>
            <a:endParaRPr lang="en-US" altLang="ja-JP" sz="1100" dirty="0">
              <a:solidFill>
                <a:schemeClr val="tx1"/>
              </a:solidFill>
              <a:latin typeface="ＭＳ ゴシック" panose="020B0609070205080204" pitchFamily="49" charset="-128"/>
              <a:ea typeface="ＭＳ ゴシック" panose="020B0609070205080204" pitchFamily="49" charset="-128"/>
            </a:endParaRPr>
          </a:p>
          <a:p>
            <a:r>
              <a:rPr lang="ja-JP" altLang="en-US" sz="1100" dirty="0">
                <a:solidFill>
                  <a:schemeClr val="tx1"/>
                </a:solidFill>
                <a:latin typeface="ＭＳ ゴシック" panose="020B0609070205080204" pitchFamily="49" charset="-128"/>
                <a:ea typeface="ＭＳ ゴシック" panose="020B0609070205080204" pitchFamily="49" charset="-128"/>
              </a:rPr>
              <a:t>ここからはちょっと離れた、日本の東の方で起こりました。</a:t>
            </a:r>
            <a:endParaRPr lang="en-US" altLang="ja-JP" sz="1100" dirty="0">
              <a:solidFill>
                <a:schemeClr val="tx1"/>
              </a:solidFill>
              <a:latin typeface="ＭＳ ゴシック" panose="020B0609070205080204" pitchFamily="49" charset="-128"/>
              <a:ea typeface="ＭＳ ゴシック" panose="020B0609070205080204" pitchFamily="49" charset="-128"/>
            </a:endParaRPr>
          </a:p>
          <a:p>
            <a:r>
              <a:rPr kumimoji="1" lang="ja-JP" altLang="en-US" sz="1100" dirty="0">
                <a:solidFill>
                  <a:schemeClr val="tx1"/>
                </a:solidFill>
                <a:latin typeface="ＭＳ ゴシック" panose="020B0609070205080204" pitchFamily="49" charset="-128"/>
                <a:ea typeface="ＭＳ ゴシック" panose="020B0609070205080204" pitchFamily="49" charset="-128"/>
              </a:rPr>
              <a:t>東日本大震災、って聞いたことありますか？</a:t>
            </a:r>
            <a:r>
              <a:rPr lang="ja-JP" altLang="en-US" sz="1100" dirty="0">
                <a:solidFill>
                  <a:schemeClr val="tx1"/>
                </a:solidFill>
                <a:latin typeface="ＭＳ ゴシック" panose="020B0609070205080204" pitchFamily="49" charset="-128"/>
                <a:ea typeface="ＭＳ ゴシック" panose="020B0609070205080204" pitchFamily="49" charset="-128"/>
              </a:rPr>
              <a:t>どんな話を聞いたことがありますか？</a:t>
            </a:r>
            <a:endParaRPr lang="en-US" altLang="ja-JP" sz="1100" dirty="0">
              <a:solidFill>
                <a:schemeClr val="tx1"/>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ＭＳ ゴシック" panose="020B0609070205080204" pitchFamily="49" charset="-128"/>
                <a:ea typeface="ＭＳ ゴシック" panose="020B0609070205080204" pitchFamily="49" charset="-128"/>
              </a:rPr>
              <a:t>（自由に答えてもらえればよい。）</a:t>
            </a:r>
            <a:endParaRPr lang="en-US" altLang="ja-JP" sz="1100" dirty="0">
              <a:latin typeface="ＭＳ ゴシック" panose="020B0609070205080204" pitchFamily="49" charset="-128"/>
              <a:ea typeface="ＭＳ ゴシック" panose="020B0609070205080204" pitchFamily="49" charset="-128"/>
            </a:endParaRPr>
          </a:p>
          <a:p>
            <a:endParaRPr lang="en-US" altLang="ja-JP" sz="1100" dirty="0">
              <a:solidFill>
                <a:schemeClr val="tx1"/>
              </a:solidFill>
              <a:latin typeface="ＭＳ ゴシック" panose="020B0609070205080204" pitchFamily="49" charset="-128"/>
              <a:ea typeface="ＭＳ ゴシック" panose="020B0609070205080204" pitchFamily="49" charset="-128"/>
            </a:endParaRPr>
          </a:p>
          <a:p>
            <a:r>
              <a:rPr lang="ja-JP" altLang="en-US" sz="1100" dirty="0">
                <a:solidFill>
                  <a:schemeClr val="tx1"/>
                </a:solidFill>
                <a:latin typeface="ＭＳ ゴシック" panose="020B0609070205080204" pitchFamily="49" charset="-128"/>
                <a:ea typeface="ＭＳ ゴシック" panose="020B0609070205080204" pitchFamily="49" charset="-128"/>
              </a:rPr>
              <a:t>東日本大震災は、揺れも大きかったのですが、津波によって街が大変なことになりました。写真を見てみましょう。</a:t>
            </a:r>
            <a:endParaRPr lang="en-US" altLang="ja-JP" sz="1100" dirty="0">
              <a:solidFill>
                <a:schemeClr val="tx1"/>
              </a:solidFill>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fld id="{EBBD782D-9396-43B3-96B3-8C8765582F13}" type="slidenum">
              <a:rPr kumimoji="1" lang="ja-JP" altLang="en-US" smtClean="0"/>
              <a:t>13</a:t>
            </a:fld>
            <a:endParaRPr kumimoji="1" lang="ja-JP" altLang="en-US"/>
          </a:p>
        </p:txBody>
      </p:sp>
    </p:spTree>
    <p:extLst>
      <p:ext uri="{BB962C8B-B14F-4D97-AF65-F5344CB8AC3E}">
        <p14:creationId xmlns:p14="http://schemas.microsoft.com/office/powerpoint/2010/main" val="1840821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100" dirty="0"/>
              <a:t>3</a:t>
            </a:r>
            <a:r>
              <a:rPr kumimoji="1" lang="ja-JP" altLang="en-US" sz="1100" dirty="0"/>
              <a:t>分（</a:t>
            </a:r>
            <a:r>
              <a:rPr kumimoji="1" lang="en-US" altLang="ja-JP" sz="1100" dirty="0"/>
              <a:t>22</a:t>
            </a:r>
            <a:r>
              <a:rPr kumimoji="1" lang="ja-JP" altLang="en-US" sz="1100" dirty="0"/>
              <a:t>分）経過</a:t>
            </a:r>
            <a:endParaRPr kumimoji="1" lang="en-US" altLang="ja-JP" sz="1100" dirty="0"/>
          </a:p>
          <a:p>
            <a:endParaRPr kumimoji="1" lang="en-US" altLang="ja-JP" sz="1100" dirty="0">
              <a:solidFill>
                <a:schemeClr val="tx1"/>
              </a:solidFill>
              <a:latin typeface="ＭＳ ゴシック" panose="020B0609070205080204" pitchFamily="49" charset="-128"/>
              <a:ea typeface="ＭＳ ゴシック" panose="020B0609070205080204" pitchFamily="49" charset="-128"/>
            </a:endParaRPr>
          </a:p>
          <a:p>
            <a:r>
              <a:rPr kumimoji="1" lang="ja-JP" altLang="en-US" sz="1100" dirty="0">
                <a:solidFill>
                  <a:schemeClr val="tx1"/>
                </a:solidFill>
                <a:latin typeface="ＭＳ ゴシック" panose="020B0609070205080204" pitchFamily="49" charset="-128"/>
                <a:ea typeface="ＭＳ ゴシック" panose="020B0609070205080204" pitchFamily="49" charset="-128"/>
              </a:rPr>
              <a:t>この写真は津波が来て去って行った後に撮った写真です。</a:t>
            </a:r>
            <a:endParaRPr kumimoji="1" lang="en-US" altLang="ja-JP" sz="1100" dirty="0">
              <a:solidFill>
                <a:schemeClr val="tx1"/>
              </a:solidFill>
              <a:latin typeface="ＭＳ ゴシック" panose="020B0609070205080204" pitchFamily="49" charset="-128"/>
              <a:ea typeface="ＭＳ ゴシック" panose="020B0609070205080204" pitchFamily="49" charset="-128"/>
            </a:endParaRPr>
          </a:p>
          <a:p>
            <a:pPr defTabSz="875721">
              <a:defRPr/>
            </a:pPr>
            <a:r>
              <a:rPr kumimoji="1" lang="ja-JP" altLang="en-US" sz="1100" dirty="0">
                <a:solidFill>
                  <a:schemeClr val="tx1"/>
                </a:solidFill>
                <a:latin typeface="ＭＳ ゴシック" panose="020B0609070205080204" pitchFamily="49" charset="-128"/>
                <a:ea typeface="ＭＳ ゴシック" panose="020B0609070205080204" pitchFamily="49" charset="-128"/>
              </a:rPr>
              <a:t>どうなっているかな？</a:t>
            </a:r>
            <a:endParaRPr kumimoji="1" lang="en-US" altLang="ja-JP" sz="1100" dirty="0">
              <a:solidFill>
                <a:schemeClr val="tx1"/>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ＭＳ ゴシック" panose="020B0609070205080204" pitchFamily="49" charset="-128"/>
                <a:ea typeface="ＭＳ ゴシック" panose="020B0609070205080204" pitchFamily="49" charset="-128"/>
              </a:rPr>
              <a:t>（自由に答えてもらえればよい。）</a:t>
            </a:r>
            <a:endParaRPr lang="en-US" altLang="ja-JP" sz="1100" dirty="0">
              <a:latin typeface="ＭＳ ゴシック" panose="020B0609070205080204" pitchFamily="49" charset="-128"/>
              <a:ea typeface="ＭＳ ゴシック" panose="020B0609070205080204" pitchFamily="49" charset="-128"/>
            </a:endParaRPr>
          </a:p>
          <a:p>
            <a:pPr defTabSz="875721">
              <a:defRPr/>
            </a:pPr>
            <a:endParaRPr lang="en-US" altLang="ja-JP" sz="1100" dirty="0">
              <a:solidFill>
                <a:schemeClr val="tx1"/>
              </a:solidFill>
              <a:latin typeface="ＭＳ ゴシック" panose="020B0609070205080204" pitchFamily="49" charset="-128"/>
              <a:ea typeface="ＭＳ ゴシック" panose="020B0609070205080204" pitchFamily="49" charset="-128"/>
            </a:endParaRPr>
          </a:p>
          <a:p>
            <a:pPr defTabSz="875721">
              <a:defRPr/>
            </a:pPr>
            <a:r>
              <a:rPr lang="ja-JP" altLang="en-US" sz="1100" dirty="0">
                <a:solidFill>
                  <a:schemeClr val="tx1"/>
                </a:solidFill>
                <a:latin typeface="ＭＳ ゴシック" panose="020B0609070205080204" pitchFamily="49" charset="-128"/>
                <a:ea typeface="ＭＳ ゴシック" panose="020B0609070205080204" pitchFamily="49" charset="-128"/>
              </a:rPr>
              <a:t>海にあったはずの船が、津波で流されてきてしまいました。</a:t>
            </a:r>
            <a:endParaRPr lang="en-US" altLang="ja-JP" sz="1100" dirty="0">
              <a:solidFill>
                <a:schemeClr val="tx1"/>
              </a:solidFill>
              <a:latin typeface="ＭＳ ゴシック" panose="020B0609070205080204" pitchFamily="49" charset="-128"/>
              <a:ea typeface="ＭＳ ゴシック" panose="020B0609070205080204" pitchFamily="49" charset="-128"/>
            </a:endParaRPr>
          </a:p>
          <a:p>
            <a:pPr defTabSz="875721">
              <a:defRPr/>
            </a:pPr>
            <a:r>
              <a:rPr lang="ja-JP" altLang="en-US" sz="1100" dirty="0">
                <a:solidFill>
                  <a:schemeClr val="tx1"/>
                </a:solidFill>
                <a:latin typeface="ＭＳ ゴシック"/>
                <a:ea typeface="ＭＳ ゴシック"/>
              </a:rPr>
              <a:t>船が引っかかって、電柱も曲がっていますね。</a:t>
            </a:r>
            <a:endParaRPr lang="en-US" altLang="ja-JP" sz="1100" dirty="0">
              <a:solidFill>
                <a:schemeClr val="tx1"/>
              </a:solidFill>
              <a:latin typeface="ＭＳ ゴシック"/>
              <a:ea typeface="ＭＳ ゴシック"/>
            </a:endParaRPr>
          </a:p>
          <a:p>
            <a:pPr marL="0" marR="0" lvl="0" indent="0" algn="l" defTabSz="875721"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ＭＳ ゴシック" panose="020B0609070205080204" pitchFamily="49" charset="-128"/>
                <a:ea typeface="ＭＳ ゴシック" panose="020B0609070205080204" pitchFamily="49" charset="-128"/>
              </a:rPr>
              <a:t>他の場所の写真も見てみましょう。</a:t>
            </a:r>
            <a:endParaRPr lang="en-US" altLang="ja-JP" sz="1100" dirty="0">
              <a:solidFill>
                <a:schemeClr val="tx1"/>
              </a:solidFill>
              <a:latin typeface="ＭＳ ゴシック" panose="020B0609070205080204" pitchFamily="49" charset="-128"/>
              <a:ea typeface="ＭＳ ゴシック" panose="020B0609070205080204" pitchFamily="49" charset="-128"/>
            </a:endParaRPr>
          </a:p>
          <a:p>
            <a:pPr defTabSz="875721">
              <a:defRPr/>
            </a:pPr>
            <a:endParaRPr lang="en-US" altLang="ja-JP" sz="1100" dirty="0">
              <a:solidFill>
                <a:schemeClr val="tx1"/>
              </a:solidFill>
              <a:latin typeface="ＭＳ ゴシック" panose="020B0609070205080204" pitchFamily="49" charset="-128"/>
              <a:ea typeface="ＭＳ ゴシック" panose="020B0609070205080204" pitchFamily="49" charset="-128"/>
            </a:endParaRPr>
          </a:p>
          <a:p>
            <a:pPr marL="0" marR="0" lvl="0" indent="0" algn="l" defTabSz="875721"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ＭＳ ゴシック" panose="020B0609070205080204" pitchFamily="49" charset="-128"/>
                <a:ea typeface="ＭＳ ゴシック" panose="020B0609070205080204" pitchFamily="49" charset="-128"/>
                <a:cs typeface="+mn-cs"/>
              </a:rPr>
              <a:t>（補足：写真は</a:t>
            </a:r>
            <a:r>
              <a:rPr lang="zh-TW" altLang="en-US" sz="1100" dirty="0">
                <a:solidFill>
                  <a:schemeClr val="tx1"/>
                </a:solidFill>
              </a:rPr>
              <a:t>福島県相馬市</a:t>
            </a:r>
            <a:r>
              <a:rPr lang="ja-JP" altLang="en-US" sz="1100" dirty="0">
                <a:solidFill>
                  <a:schemeClr val="tx1"/>
                </a:solidFill>
              </a:rPr>
              <a:t>で撮影</a:t>
            </a:r>
            <a:endParaRPr lang="en-US" altLang="ja-JP" sz="1100" dirty="0">
              <a:solidFill>
                <a:schemeClr val="tx1"/>
              </a:solidFill>
              <a:latin typeface="ＭＳ ゴシック" panose="020B0609070205080204" pitchFamily="49" charset="-128"/>
              <a:ea typeface="ＭＳ ゴシック" panose="020B0609070205080204" pitchFamily="49" charset="-128"/>
            </a:endParaRPr>
          </a:p>
          <a:p>
            <a:pPr defTabSz="875721">
              <a:defRPr/>
            </a:pPr>
            <a:r>
              <a:rPr lang="ja-JP" altLang="en-US" sz="1100" dirty="0">
                <a:solidFill>
                  <a:schemeClr val="tx1"/>
                </a:solidFill>
                <a:latin typeface="ＭＳ ゴシック"/>
                <a:ea typeface="ＭＳ ゴシック"/>
              </a:rPr>
              <a:t>　　　　　　気象庁の現地調査にて、大船渡市周辺の沿岸で</a:t>
            </a:r>
            <a:r>
              <a:rPr lang="en-US" altLang="ja-JP" sz="1100" dirty="0">
                <a:solidFill>
                  <a:schemeClr val="tx1"/>
                </a:solidFill>
                <a:latin typeface="ＭＳ ゴシック"/>
                <a:ea typeface="ＭＳ ゴシック"/>
              </a:rPr>
              <a:t>15</a:t>
            </a:r>
            <a:r>
              <a:rPr lang="ja-JP" altLang="en-US" sz="1100" dirty="0">
                <a:solidFill>
                  <a:schemeClr val="tx1"/>
                </a:solidFill>
                <a:latin typeface="ＭＳ ゴシック"/>
                <a:ea typeface="ＭＳ ゴシック"/>
              </a:rPr>
              <a:t>ｍを超える津波、東北地方の各地で</a:t>
            </a:r>
            <a:r>
              <a:rPr lang="en-US" altLang="ja-JP" sz="1100">
                <a:solidFill>
                  <a:schemeClr val="tx1"/>
                </a:solidFill>
                <a:latin typeface="ＭＳ ゴシック"/>
                <a:ea typeface="ＭＳ ゴシック"/>
              </a:rPr>
              <a:t>9</a:t>
            </a:r>
            <a:r>
              <a:rPr lang="ja-JP" altLang="en-US" sz="1100">
                <a:solidFill>
                  <a:schemeClr val="tx1"/>
                </a:solidFill>
                <a:latin typeface="ＭＳ ゴシック"/>
                <a:ea typeface="ＭＳ ゴシック"/>
              </a:rPr>
              <a:t>ｍ</a:t>
            </a:r>
            <a:r>
              <a:rPr lang="ja-JP" altLang="en-US" sz="1100" dirty="0">
                <a:solidFill>
                  <a:schemeClr val="tx1"/>
                </a:solidFill>
                <a:latin typeface="ＭＳ ゴシック"/>
                <a:ea typeface="ＭＳ ゴシック"/>
              </a:rPr>
              <a:t>前後の津波があったと推定されている）</a:t>
            </a:r>
            <a:endParaRPr lang="en-US" altLang="ja-JP" sz="1100" dirty="0">
              <a:solidFill>
                <a:schemeClr val="tx1"/>
              </a:solidFill>
              <a:latin typeface="ＭＳ ゴシック"/>
              <a:ea typeface="ＭＳ ゴシック"/>
            </a:endParaRPr>
          </a:p>
        </p:txBody>
      </p:sp>
      <p:sp>
        <p:nvSpPr>
          <p:cNvPr id="4" name="スライド番号プレースホルダー 3"/>
          <p:cNvSpPr>
            <a:spLocks noGrp="1"/>
          </p:cNvSpPr>
          <p:nvPr>
            <p:ph type="sldNum" sz="quarter" idx="10"/>
          </p:nvPr>
        </p:nvSpPr>
        <p:spPr/>
        <p:txBody>
          <a:bodyPr/>
          <a:lstStyle/>
          <a:p>
            <a:pPr defTabSz="875721" fontAlgn="base">
              <a:spcBef>
                <a:spcPct val="0"/>
              </a:spcBef>
              <a:spcAft>
                <a:spcPct val="0"/>
              </a:spcAft>
              <a:defRPr/>
            </a:pPr>
            <a:fld id="{EDC8D06B-BB38-41B1-B600-852588E74BEE}" type="slidenum">
              <a:rPr lang="ja-JP" altLang="en-US" sz="1100">
                <a:solidFill>
                  <a:prstClr val="black"/>
                </a:solidFill>
                <a:latin typeface="Arial" charset="0"/>
                <a:ea typeface="ＭＳ Ｐゴシック" pitchFamily="50" charset="-128"/>
              </a:rPr>
              <a:pPr defTabSz="875721" fontAlgn="base">
                <a:spcBef>
                  <a:spcPct val="0"/>
                </a:spcBef>
                <a:spcAft>
                  <a:spcPct val="0"/>
                </a:spcAft>
                <a:defRPr/>
              </a:pPr>
              <a:t>14</a:t>
            </a:fld>
            <a:endParaRPr lang="ja-JP" altLang="en-US" sz="1100">
              <a:solidFill>
                <a:prstClr val="black"/>
              </a:solidFill>
              <a:latin typeface="Arial" charset="0"/>
              <a:ea typeface="ＭＳ Ｐゴシック" pitchFamily="50" charset="-128"/>
            </a:endParaRPr>
          </a:p>
        </p:txBody>
      </p:sp>
    </p:spTree>
    <p:extLst>
      <p:ext uri="{BB962C8B-B14F-4D97-AF65-F5344CB8AC3E}">
        <p14:creationId xmlns:p14="http://schemas.microsoft.com/office/powerpoint/2010/main" val="3872622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100" dirty="0"/>
              <a:t>2</a:t>
            </a:r>
            <a:r>
              <a:rPr kumimoji="1" lang="ja-JP" altLang="en-US" sz="1100" dirty="0"/>
              <a:t>分（</a:t>
            </a:r>
            <a:r>
              <a:rPr kumimoji="1" lang="en-US" altLang="ja-JP" sz="1100" dirty="0"/>
              <a:t>24</a:t>
            </a:r>
            <a:r>
              <a:rPr kumimoji="1" lang="ja-JP" altLang="en-US" sz="1100" dirty="0"/>
              <a:t>分）経過</a:t>
            </a:r>
            <a:endParaRPr kumimoji="1" lang="en-US" altLang="ja-JP" sz="1100" dirty="0"/>
          </a:p>
          <a:p>
            <a:pPr defTabSz="875721">
              <a:defRPr/>
            </a:pPr>
            <a:endParaRPr lang="en-US" altLang="ja-JP" sz="1100" dirty="0">
              <a:solidFill>
                <a:schemeClr val="tx1"/>
              </a:solidFill>
              <a:latin typeface="ＭＳ ゴシック" panose="020B0609070205080204" pitchFamily="49" charset="-128"/>
              <a:ea typeface="ＭＳ ゴシック" panose="020B0609070205080204" pitchFamily="49" charset="-128"/>
            </a:endParaRPr>
          </a:p>
          <a:p>
            <a:pPr defTabSz="875721">
              <a:defRPr/>
            </a:pPr>
            <a:r>
              <a:rPr lang="ja-JP" altLang="en-US" sz="1100" dirty="0">
                <a:solidFill>
                  <a:schemeClr val="tx1"/>
                </a:solidFill>
                <a:latin typeface="ＭＳ ゴシック" panose="020B0609070205080204" pitchFamily="49" charset="-128"/>
                <a:ea typeface="ＭＳ ゴシック" panose="020B0609070205080204" pitchFamily="49" charset="-128"/>
              </a:rPr>
              <a:t>この写真では</a:t>
            </a:r>
            <a:r>
              <a:rPr kumimoji="1" lang="ja-JP" altLang="en-US" sz="1100" dirty="0">
                <a:solidFill>
                  <a:schemeClr val="tx1"/>
                </a:solidFill>
                <a:latin typeface="ＭＳ ゴシック" panose="020B0609070205080204" pitchFamily="49" charset="-128"/>
                <a:ea typeface="ＭＳ ゴシック" panose="020B0609070205080204" pitchFamily="49" charset="-128"/>
              </a:rPr>
              <a:t>どうなっているかな？</a:t>
            </a:r>
            <a:endParaRPr kumimoji="1" lang="en-US" altLang="ja-JP" sz="1100" dirty="0">
              <a:solidFill>
                <a:schemeClr val="tx1"/>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ＭＳ ゴシック" panose="020B0609070205080204" pitchFamily="49" charset="-128"/>
                <a:ea typeface="ＭＳ ゴシック" panose="020B0609070205080204" pitchFamily="49" charset="-128"/>
              </a:rPr>
              <a:t>（自由に答えてもらえればよい。）</a:t>
            </a:r>
            <a:endParaRPr lang="en-US" altLang="ja-JP" sz="1100" dirty="0">
              <a:latin typeface="ＭＳ ゴシック" panose="020B0609070205080204" pitchFamily="49" charset="-128"/>
              <a:ea typeface="ＭＳ ゴシック" panose="020B0609070205080204" pitchFamily="49" charset="-128"/>
            </a:endParaRPr>
          </a:p>
          <a:p>
            <a:pPr defTabSz="875721">
              <a:defRPr/>
            </a:pPr>
            <a:endParaRPr lang="en-US" altLang="ja-JP" sz="1100" dirty="0">
              <a:solidFill>
                <a:schemeClr val="tx1"/>
              </a:solidFill>
              <a:latin typeface="ＭＳ ゴシック" panose="020B0609070205080204" pitchFamily="49" charset="-128"/>
              <a:ea typeface="ＭＳ ゴシック" panose="020B0609070205080204" pitchFamily="49" charset="-128"/>
            </a:endParaRPr>
          </a:p>
          <a:p>
            <a:pPr defTabSz="875721">
              <a:defRPr/>
            </a:pPr>
            <a:r>
              <a:rPr lang="ja-JP" altLang="en-US" sz="1100" dirty="0">
                <a:solidFill>
                  <a:schemeClr val="tx1"/>
                </a:solidFill>
              </a:rPr>
              <a:t>津波は、普段の波よりもとっても強く、</a:t>
            </a:r>
            <a:r>
              <a:rPr lang="ja-JP" altLang="en-US" sz="1100" dirty="0">
                <a:solidFill>
                  <a:schemeClr val="tx1"/>
                </a:solidFill>
                <a:latin typeface="ＭＳ ゴシック" panose="020B0609070205080204" pitchFamily="49" charset="-128"/>
                <a:ea typeface="ＭＳ ゴシック" panose="020B0609070205080204" pitchFamily="49" charset="-128"/>
              </a:rPr>
              <a:t>車や家や船を簡単に押し流してしまうほどのパワーを持っています。</a:t>
            </a:r>
            <a:endParaRPr lang="en-US" altLang="ja-JP" sz="1100" dirty="0">
              <a:solidFill>
                <a:schemeClr val="tx1"/>
              </a:solidFill>
              <a:latin typeface="ＭＳ ゴシック" panose="020B0609070205080204" pitchFamily="49" charset="-128"/>
              <a:ea typeface="ＭＳ ゴシック" panose="020B0609070205080204" pitchFamily="49" charset="-128"/>
            </a:endParaRPr>
          </a:p>
          <a:p>
            <a:pPr defTabSz="875721">
              <a:defRPr/>
            </a:pPr>
            <a:endParaRPr lang="en-US" altLang="ja-JP" sz="1100" dirty="0">
              <a:solidFill>
                <a:schemeClr val="tx1"/>
              </a:solidFill>
              <a:latin typeface="ＭＳ ゴシック" panose="020B0609070205080204" pitchFamily="49" charset="-128"/>
              <a:ea typeface="ＭＳ ゴシック" panose="020B0609070205080204" pitchFamily="49" charset="-128"/>
            </a:endParaRPr>
          </a:p>
          <a:p>
            <a:pPr marL="0" marR="0" lvl="0" indent="0" algn="l" defTabSz="875721"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ＭＳ ゴシック" panose="020B0609070205080204" pitchFamily="49" charset="-128"/>
                <a:ea typeface="ＭＳ ゴシック" panose="020B0609070205080204" pitchFamily="49" charset="-128"/>
                <a:cs typeface="+mn-cs"/>
              </a:rPr>
              <a:t>（補足：写真は</a:t>
            </a:r>
            <a:r>
              <a:rPr lang="ja-JP" altLang="en-US" sz="1100"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rPr>
              <a:t>宮城県牡鹿郡女川町（ｵｼｶｸﾞﾝｵﾅｶﾞﾜﾁｮｳ）で撮影）</a:t>
            </a:r>
            <a:endParaRPr lang="en-US" altLang="ja-JP" sz="1100" dirty="0">
              <a:solidFill>
                <a:schemeClr val="tx1"/>
              </a:solidFill>
              <a:latin typeface="ＭＳ ゴシック" panose="020B0609070205080204" pitchFamily="49" charset="-128"/>
              <a:ea typeface="ＭＳ ゴシック" panose="020B0609070205080204" pitchFamily="49" charset="-128"/>
              <a:cs typeface="メイリオ" panose="020B0604030504040204" pitchFamily="50" charset="-128"/>
            </a:endParaRPr>
          </a:p>
          <a:p>
            <a:pPr defTabSz="875721">
              <a:defRPr/>
            </a:pPr>
            <a:endParaRPr lang="en-US" altLang="ja-JP" sz="1100" dirty="0">
              <a:solidFill>
                <a:schemeClr val="tx1"/>
              </a:solidFill>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pPr defTabSz="875721" fontAlgn="base">
              <a:spcBef>
                <a:spcPct val="0"/>
              </a:spcBef>
              <a:spcAft>
                <a:spcPct val="0"/>
              </a:spcAft>
              <a:defRPr/>
            </a:pPr>
            <a:fld id="{EDC8D06B-BB38-41B1-B600-852588E74BEE}" type="slidenum">
              <a:rPr lang="ja-JP" altLang="en-US" sz="1100">
                <a:solidFill>
                  <a:prstClr val="black"/>
                </a:solidFill>
                <a:latin typeface="Arial" charset="0"/>
                <a:ea typeface="ＭＳ Ｐゴシック" pitchFamily="50" charset="-128"/>
              </a:rPr>
              <a:pPr defTabSz="875721" fontAlgn="base">
                <a:spcBef>
                  <a:spcPct val="0"/>
                </a:spcBef>
                <a:spcAft>
                  <a:spcPct val="0"/>
                </a:spcAft>
                <a:defRPr/>
              </a:pPr>
              <a:t>15</a:t>
            </a:fld>
            <a:endParaRPr lang="ja-JP" altLang="en-US" sz="1100">
              <a:solidFill>
                <a:prstClr val="black"/>
              </a:solidFill>
              <a:latin typeface="Arial" charset="0"/>
              <a:ea typeface="ＭＳ Ｐゴシック" pitchFamily="50" charset="-128"/>
            </a:endParaRPr>
          </a:p>
        </p:txBody>
      </p:sp>
    </p:spTree>
    <p:extLst>
      <p:ext uri="{BB962C8B-B14F-4D97-AF65-F5344CB8AC3E}">
        <p14:creationId xmlns:p14="http://schemas.microsoft.com/office/powerpoint/2010/main" val="758109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100" dirty="0"/>
              <a:t>2</a:t>
            </a:r>
            <a:r>
              <a:rPr kumimoji="1" lang="ja-JP" altLang="en-US" sz="1100" dirty="0"/>
              <a:t>分（</a:t>
            </a:r>
            <a:r>
              <a:rPr kumimoji="1" lang="en-US" altLang="ja-JP" sz="1100" dirty="0"/>
              <a:t>26</a:t>
            </a:r>
            <a:r>
              <a:rPr kumimoji="1" lang="ja-JP" altLang="en-US" sz="1100" dirty="0"/>
              <a:t>分）経過</a:t>
            </a:r>
            <a:endParaRPr kumimoji="1" lang="en-US" altLang="ja-JP" sz="1100" dirty="0"/>
          </a:p>
          <a:p>
            <a:endParaRPr lang="en-US" altLang="ja-JP" sz="1100" dirty="0">
              <a:solidFill>
                <a:schemeClr val="tx1"/>
              </a:solidFill>
            </a:endParaRPr>
          </a:p>
          <a:p>
            <a:r>
              <a:rPr lang="ja-JP" altLang="en-US" sz="1100" dirty="0">
                <a:solidFill>
                  <a:schemeClr val="tx1"/>
                </a:solidFill>
              </a:rPr>
              <a:t>悲しいことに、東日本大震災では、写真のように街がぐちゃぐちゃになってしまいました。</a:t>
            </a:r>
            <a:endParaRPr lang="en-US" altLang="ja-JP" sz="1100" dirty="0">
              <a:solidFill>
                <a:schemeClr val="tx1"/>
              </a:solidFill>
            </a:endParaRPr>
          </a:p>
          <a:p>
            <a:r>
              <a:rPr lang="ja-JP" altLang="en-US" sz="1100" dirty="0">
                <a:solidFill>
                  <a:schemeClr val="tx1"/>
                </a:solidFill>
              </a:rPr>
              <a:t>今でも街が元通りになっていないところもあります。</a:t>
            </a:r>
            <a:endParaRPr lang="en-US" altLang="ja-JP" sz="1100" dirty="0">
              <a:solidFill>
                <a:schemeClr val="tx1"/>
              </a:solidFill>
            </a:endParaRPr>
          </a:p>
          <a:p>
            <a:r>
              <a:rPr lang="ja-JP" altLang="en-US" sz="1100" dirty="0">
                <a:solidFill>
                  <a:schemeClr val="tx1"/>
                </a:solidFill>
              </a:rPr>
              <a:t>そして、多くの人が津波に流されて亡くなってしまいました。</a:t>
            </a:r>
            <a:endParaRPr lang="en-US" altLang="ja-JP"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rPr>
              <a:t>（先生方も体験を話していただければと思います。）</a:t>
            </a:r>
            <a:endParaRPr lang="en-US" altLang="ja-JP" sz="1100" dirty="0">
              <a:solidFill>
                <a:schemeClr val="tx1"/>
              </a:solidFill>
            </a:endParaRPr>
          </a:p>
          <a:p>
            <a:endParaRPr lang="en-US" altLang="ja-JP" sz="1100" dirty="0">
              <a:solidFill>
                <a:schemeClr val="tx1"/>
              </a:solidFill>
            </a:endParaRPr>
          </a:p>
          <a:p>
            <a:r>
              <a:rPr lang="ja-JP" altLang="en-US" sz="1100" dirty="0">
                <a:solidFill>
                  <a:schemeClr val="tx1"/>
                </a:solidFill>
              </a:rPr>
              <a:t>（☆クリック）</a:t>
            </a:r>
            <a:endParaRPr lang="en-US" altLang="ja-JP" sz="1100" dirty="0">
              <a:solidFill>
                <a:schemeClr val="tx1"/>
              </a:solidFill>
            </a:endParaRPr>
          </a:p>
          <a:p>
            <a:r>
              <a:rPr lang="ja-JP" altLang="en-US" sz="1100" dirty="0">
                <a:solidFill>
                  <a:schemeClr val="tx1"/>
                </a:solidFill>
              </a:rPr>
              <a:t>でも、津波から必死に逃げて助かった人たちも多くいます。</a:t>
            </a:r>
            <a:endParaRPr lang="en-US" altLang="ja-JP" sz="1100" dirty="0">
              <a:solidFill>
                <a:schemeClr val="tx1"/>
              </a:solidFill>
            </a:endParaRPr>
          </a:p>
          <a:p>
            <a:r>
              <a:rPr lang="ja-JP" altLang="en-US" sz="1100" dirty="0">
                <a:solidFill>
                  <a:schemeClr val="tx1"/>
                </a:solidFill>
              </a:rPr>
              <a:t>なぜ逃げられたかというと、普段から本気で避難訓練をしていたからです。</a:t>
            </a:r>
            <a:endParaRPr lang="en-US" altLang="ja-JP" sz="1100" dirty="0">
              <a:solidFill>
                <a:schemeClr val="tx1"/>
              </a:solidFill>
            </a:endParaRPr>
          </a:p>
        </p:txBody>
      </p:sp>
      <p:sp>
        <p:nvSpPr>
          <p:cNvPr id="4" name="スライド番号プレースホルダー 3"/>
          <p:cNvSpPr>
            <a:spLocks noGrp="1"/>
          </p:cNvSpPr>
          <p:nvPr>
            <p:ph type="sldNum" sz="quarter" idx="10"/>
          </p:nvPr>
        </p:nvSpPr>
        <p:spPr/>
        <p:txBody>
          <a:bodyPr/>
          <a:lstStyle/>
          <a:p>
            <a:fld id="{EBBD782D-9396-43B3-96B3-8C8765582F13}" type="slidenum">
              <a:rPr lang="ja-JP" altLang="en-US" smtClean="0">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1121861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100" dirty="0"/>
              <a:t>2</a:t>
            </a:r>
            <a:r>
              <a:rPr kumimoji="1" lang="ja-JP" altLang="en-US" sz="1100" dirty="0"/>
              <a:t>分（</a:t>
            </a:r>
            <a:r>
              <a:rPr kumimoji="1" lang="en-US" altLang="ja-JP" sz="1100" dirty="0"/>
              <a:t>28</a:t>
            </a:r>
            <a:r>
              <a:rPr kumimoji="1" lang="ja-JP" altLang="en-US" sz="1100" dirty="0"/>
              <a:t>分）経過</a:t>
            </a:r>
            <a:endParaRPr kumimoji="1" lang="en-US" altLang="ja-JP" sz="1100" dirty="0"/>
          </a:p>
          <a:p>
            <a:endParaRPr lang="en-US" altLang="ja-JP" sz="1100" dirty="0">
              <a:solidFill>
                <a:schemeClr val="tx1"/>
              </a:solidFill>
              <a:latin typeface="ＭＳ ゴシック" panose="020B0609070205080204" pitchFamily="49" charset="-128"/>
              <a:ea typeface="ＭＳ ゴシック" panose="020B0609070205080204" pitchFamily="49" charset="-128"/>
            </a:endParaRPr>
          </a:p>
          <a:p>
            <a:r>
              <a:rPr lang="ja-JP" altLang="en-US" sz="1100" dirty="0">
                <a:solidFill>
                  <a:schemeClr val="tx1"/>
                </a:solidFill>
                <a:latin typeface="ＭＳ ゴシック" panose="020B0609070205080204" pitchFamily="49" charset="-128"/>
                <a:ea typeface="ＭＳ ゴシック" panose="020B0609070205080204" pitchFamily="49" charset="-128"/>
              </a:rPr>
              <a:t>みなさん、運動会のダンス、はじめからうまく踊れたかな？きっと最初は踊れなかったですよね。</a:t>
            </a:r>
            <a:endParaRPr lang="en-US" altLang="ja-JP" sz="1100" dirty="0">
              <a:solidFill>
                <a:schemeClr val="tx1"/>
              </a:solidFill>
              <a:latin typeface="ＭＳ ゴシック" panose="020B0609070205080204" pitchFamily="49" charset="-128"/>
              <a:ea typeface="ＭＳ ゴシック" panose="020B0609070205080204" pitchFamily="49" charset="-128"/>
            </a:endParaRPr>
          </a:p>
          <a:p>
            <a:r>
              <a:rPr lang="ja-JP" altLang="en-US" sz="1100" dirty="0">
                <a:solidFill>
                  <a:schemeClr val="tx1"/>
                </a:solidFill>
                <a:latin typeface="ＭＳ ゴシック" panose="020B0609070205080204" pitchFamily="49" charset="-128"/>
                <a:ea typeface="ＭＳ ゴシック" panose="020B0609070205080204" pitchFamily="49" charset="-128"/>
              </a:rPr>
              <a:t>練習してどんどん上手になったと思います。</a:t>
            </a:r>
            <a:endParaRPr lang="en-US" altLang="ja-JP" sz="1100" dirty="0">
              <a:solidFill>
                <a:schemeClr val="tx1"/>
              </a:solidFill>
              <a:latin typeface="ＭＳ ゴシック" panose="020B0609070205080204" pitchFamily="49" charset="-128"/>
              <a:ea typeface="ＭＳ ゴシック" panose="020B0609070205080204" pitchFamily="49" charset="-128"/>
            </a:endParaRPr>
          </a:p>
          <a:p>
            <a:r>
              <a:rPr lang="ja-JP" altLang="en-US" sz="1100" dirty="0">
                <a:solidFill>
                  <a:schemeClr val="tx1"/>
                </a:solidFill>
                <a:latin typeface="ＭＳ ゴシック"/>
                <a:ea typeface="ＭＳ ゴシック"/>
              </a:rPr>
              <a:t>避難も、練習すると本番でできるようになります。学校の避難訓練で頑張って練習して、</a:t>
            </a:r>
            <a:r>
              <a:rPr lang="ja-JP" dirty="0"/>
              <a:t>自分の命を守れるように</a:t>
            </a:r>
            <a:r>
              <a:rPr lang="ja-JP" altLang="en-US" sz="1100" dirty="0">
                <a:solidFill>
                  <a:schemeClr val="tx1"/>
                </a:solidFill>
                <a:latin typeface="ＭＳ ゴシック"/>
                <a:ea typeface="ＭＳ ゴシック"/>
              </a:rPr>
              <a:t>なりましょう。</a:t>
            </a:r>
            <a:endParaRPr lang="en-US" altLang="ja-JP" sz="1100" dirty="0">
              <a:solidFill>
                <a:schemeClr val="tx1"/>
              </a:solidFill>
              <a:latin typeface="ＭＳ ゴシック"/>
              <a:ea typeface="ＭＳ ゴシック"/>
            </a:endParaRPr>
          </a:p>
        </p:txBody>
      </p:sp>
      <p:sp>
        <p:nvSpPr>
          <p:cNvPr id="4" name="スライド番号プレースホルダー 3"/>
          <p:cNvSpPr>
            <a:spLocks noGrp="1"/>
          </p:cNvSpPr>
          <p:nvPr>
            <p:ph type="sldNum" sz="quarter" idx="10"/>
          </p:nvPr>
        </p:nvSpPr>
        <p:spPr/>
        <p:txBody>
          <a:bodyPr/>
          <a:lstStyle/>
          <a:p>
            <a:fld id="{EBBD782D-9396-43B3-96B3-8C8765582F13}" type="slidenum">
              <a:rPr kumimoji="1" lang="ja-JP" altLang="en-US" smtClean="0"/>
              <a:t>17</a:t>
            </a:fld>
            <a:endParaRPr kumimoji="1" lang="ja-JP" altLang="en-US"/>
          </a:p>
        </p:txBody>
      </p:sp>
    </p:spTree>
    <p:extLst>
      <p:ext uri="{BB962C8B-B14F-4D97-AF65-F5344CB8AC3E}">
        <p14:creationId xmlns:p14="http://schemas.microsoft.com/office/powerpoint/2010/main" val="2950930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charset="-128"/>
              </a:defRPr>
            </a:lvl1pPr>
            <a:lvl2pPr marL="770473" indent="-296335" eaLnBrk="0" hangingPunct="0">
              <a:spcBef>
                <a:spcPct val="30000"/>
              </a:spcBef>
              <a:defRPr kumimoji="1" sz="1200">
                <a:solidFill>
                  <a:schemeClr val="tx1"/>
                </a:solidFill>
                <a:latin typeface="Calibri" pitchFamily="34" charset="0"/>
                <a:ea typeface="ＭＳ Ｐゴシック" charset="-128"/>
              </a:defRPr>
            </a:lvl2pPr>
            <a:lvl3pPr marL="1185344" indent="-237069" eaLnBrk="0" hangingPunct="0">
              <a:spcBef>
                <a:spcPct val="30000"/>
              </a:spcBef>
              <a:defRPr kumimoji="1" sz="1200">
                <a:solidFill>
                  <a:schemeClr val="tx1"/>
                </a:solidFill>
                <a:latin typeface="Calibri" pitchFamily="34" charset="0"/>
                <a:ea typeface="ＭＳ Ｐゴシック" charset="-128"/>
              </a:defRPr>
            </a:lvl3pPr>
            <a:lvl4pPr marL="1659482" indent="-237069" eaLnBrk="0" hangingPunct="0">
              <a:spcBef>
                <a:spcPct val="30000"/>
              </a:spcBef>
              <a:defRPr kumimoji="1" sz="1200">
                <a:solidFill>
                  <a:schemeClr val="tx1"/>
                </a:solidFill>
                <a:latin typeface="Calibri" pitchFamily="34" charset="0"/>
                <a:ea typeface="ＭＳ Ｐゴシック" charset="-128"/>
              </a:defRPr>
            </a:lvl4pPr>
            <a:lvl5pPr marL="2133619" indent="-237069" eaLnBrk="0" hangingPunct="0">
              <a:spcBef>
                <a:spcPct val="30000"/>
              </a:spcBef>
              <a:defRPr kumimoji="1" sz="1200">
                <a:solidFill>
                  <a:schemeClr val="tx1"/>
                </a:solidFill>
                <a:latin typeface="Calibri" pitchFamily="34" charset="0"/>
                <a:ea typeface="ＭＳ Ｐゴシック" charset="-128"/>
              </a:defRPr>
            </a:lvl5pPr>
            <a:lvl6pPr marL="2607757" indent="-237069"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3081894" indent="-237069"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556032" indent="-237069"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4030169" indent="-237069"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eaLnBrk="1" hangingPunct="1">
              <a:spcBef>
                <a:spcPct val="0"/>
              </a:spcBef>
            </a:pPr>
            <a:fld id="{1B6F0356-E430-45EC-A761-FE714DDB7A45}" type="slidenum">
              <a:rPr lang="en-US" altLang="ja-JP" smtClean="0">
                <a:solidFill>
                  <a:prstClr val="black"/>
                </a:solidFill>
              </a:rPr>
              <a:pPr eaLnBrk="1" hangingPunct="1">
                <a:spcBef>
                  <a:spcPct val="0"/>
                </a:spcBef>
              </a:pPr>
              <a:t>18</a:t>
            </a:fld>
            <a:endParaRPr lang="en-US" altLang="ja-JP">
              <a:solidFill>
                <a:prstClr val="black"/>
              </a:solidFill>
            </a:endParaRPr>
          </a:p>
        </p:txBody>
      </p:sp>
      <p:sp>
        <p:nvSpPr>
          <p:cNvPr id="45059" name="Rectangle 2"/>
          <p:cNvSpPr>
            <a:spLocks noGrp="1" noRot="1" noChangeAspect="1" noChangeArrowheads="1" noTextEdit="1"/>
          </p:cNvSpPr>
          <p:nvPr>
            <p:ph type="sldImg"/>
          </p:nvPr>
        </p:nvSpPr>
        <p:spPr bwMode="auto">
          <a:xfrm>
            <a:off x="906463" y="741363"/>
            <a:ext cx="4933950"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4547" name="Rectangle 3"/>
          <p:cNvSpPr>
            <a:spLocks noGrp="1" noChangeArrowheads="1"/>
          </p:cNvSpPr>
          <p:nvPr>
            <p:ph type="body" idx="1"/>
          </p:nvPr>
        </p:nvSpPr>
        <p:spPr/>
        <p:txBody>
          <a:bodyPr/>
          <a:lstStyle/>
          <a:p>
            <a:r>
              <a:rPr kumimoji="1" lang="en-US" altLang="ja-JP" sz="1100" dirty="0"/>
              <a:t>2</a:t>
            </a:r>
            <a:r>
              <a:rPr kumimoji="1" lang="ja-JP" altLang="en-US" sz="1100" dirty="0"/>
              <a:t>分（</a:t>
            </a:r>
            <a:r>
              <a:rPr kumimoji="1" lang="en-US" altLang="ja-JP" sz="1100" dirty="0"/>
              <a:t>30</a:t>
            </a:r>
            <a:r>
              <a:rPr kumimoji="1" lang="ja-JP" altLang="en-US" sz="1100" dirty="0"/>
              <a:t>分）経過</a:t>
            </a:r>
            <a:endParaRPr kumimoji="1" lang="en-US" altLang="ja-JP" sz="1100" dirty="0"/>
          </a:p>
          <a:p>
            <a:endParaRPr lang="en-US" altLang="ja-JP" sz="1100" dirty="0">
              <a:solidFill>
                <a:schemeClr val="tx1"/>
              </a:solidFill>
              <a:latin typeface="ＭＳ ゴシック" panose="020B0609070205080204" pitchFamily="49" charset="-128"/>
              <a:ea typeface="ＭＳ ゴシック" panose="020B0609070205080204" pitchFamily="49" charset="-128"/>
            </a:endParaRPr>
          </a:p>
          <a:p>
            <a:r>
              <a:rPr kumimoji="1" lang="ja-JP" altLang="en-US" sz="1100" dirty="0">
                <a:solidFill>
                  <a:schemeClr val="tx1"/>
                </a:solidFill>
                <a:latin typeface="ＭＳ ゴシック" panose="020B0609070205080204" pitchFamily="49" charset="-128"/>
                <a:ea typeface="ＭＳ ゴシック" panose="020B0609070205080204" pitchFamily="49" charset="-128"/>
              </a:rPr>
              <a:t>そして最後に。</a:t>
            </a:r>
            <a:endParaRPr kumimoji="1" lang="en-US" altLang="ja-JP" sz="1100" dirty="0">
              <a:solidFill>
                <a:schemeClr val="tx1"/>
              </a:solidFill>
              <a:latin typeface="ＭＳ ゴシック" panose="020B0609070205080204" pitchFamily="49" charset="-128"/>
              <a:ea typeface="ＭＳ ゴシック" panose="020B0609070205080204" pitchFamily="49" charset="-128"/>
            </a:endParaRPr>
          </a:p>
          <a:p>
            <a:r>
              <a:rPr kumimoji="1" lang="ja-JP" dirty="0">
                <a:ea typeface="ＭＳ Ｐゴシック"/>
              </a:rPr>
              <a:t>学校</a:t>
            </a:r>
            <a:r>
              <a:rPr lang="ja-JP" dirty="0">
                <a:ea typeface="ＭＳ Ｐゴシック"/>
              </a:rPr>
              <a:t>にいるときに大きな</a:t>
            </a:r>
            <a:r>
              <a:rPr lang="ja-JP">
                <a:ea typeface="ＭＳ Ｐゴシック"/>
              </a:rPr>
              <a:t>地震</a:t>
            </a:r>
            <a:r>
              <a:rPr kumimoji="1" lang="ja-JP" altLang="en-US" sz="1100">
                <a:solidFill>
                  <a:schemeClr val="tx1"/>
                </a:solidFill>
                <a:latin typeface="ＭＳ ゴシック"/>
                <a:ea typeface="ＭＳ ゴシック"/>
              </a:rPr>
              <a:t>が起こったら</a:t>
            </a:r>
            <a:r>
              <a:rPr kumimoji="1" lang="ja-JP" altLang="en-US" sz="1100" dirty="0">
                <a:solidFill>
                  <a:schemeClr val="tx1"/>
                </a:solidFill>
                <a:latin typeface="ＭＳ ゴシック"/>
                <a:ea typeface="ＭＳ ゴシック"/>
              </a:rPr>
              <a:t>、先生の言うことをよく聞いて避難しましょう。</a:t>
            </a:r>
            <a:endParaRPr lang="en-US" altLang="ja-JP" sz="1100" dirty="0">
              <a:solidFill>
                <a:schemeClr val="tx1"/>
              </a:solidFill>
              <a:latin typeface="ＭＳ ゴシック"/>
              <a:ea typeface="ＭＳ ゴシック"/>
            </a:endParaRPr>
          </a:p>
          <a:p>
            <a:r>
              <a:rPr kumimoji="1" lang="ja-JP" altLang="en-US" sz="1100" dirty="0">
                <a:solidFill>
                  <a:schemeClr val="tx1"/>
                </a:solidFill>
                <a:latin typeface="ＭＳ ゴシック"/>
                <a:ea typeface="ＭＳ ゴシック"/>
              </a:rPr>
              <a:t>本当に強くゆれたら、みんなどきどきしてしまうかもしれないけど、先生が話し始めたらすぐに静かになってよく聞いて、</a:t>
            </a:r>
            <a:r>
              <a:rPr lang="ja-JP" dirty="0"/>
              <a:t>自分の命</a:t>
            </a:r>
            <a:r>
              <a:rPr kumimoji="1" lang="ja-JP" dirty="0"/>
              <a:t>を守りましょう</a:t>
            </a:r>
            <a:r>
              <a:rPr kumimoji="1" lang="ja-JP" altLang="en-US" sz="1100" dirty="0">
                <a:solidFill>
                  <a:schemeClr val="tx1"/>
                </a:solidFill>
                <a:latin typeface="ＭＳ ゴシック"/>
                <a:ea typeface="ＭＳ ゴシック"/>
              </a:rPr>
              <a:t>。</a:t>
            </a:r>
            <a:endParaRPr kumimoji="1" lang="en-US" altLang="ja-JP" sz="1100" dirty="0">
              <a:solidFill>
                <a:schemeClr val="tx1"/>
              </a:solidFill>
              <a:latin typeface="ＭＳ ゴシック"/>
              <a:ea typeface="ＭＳ ゴシック"/>
            </a:endParaRPr>
          </a:p>
          <a:p>
            <a:pPr defTabSz="875721">
              <a:defRPr/>
            </a:pPr>
            <a:r>
              <a:rPr lang="ja-JP" altLang="en-US" sz="1100" dirty="0">
                <a:solidFill>
                  <a:schemeClr val="tx1"/>
                </a:solidFill>
                <a:latin typeface="ＭＳ ゴシック" panose="020B0609070205080204" pitchFamily="49" charset="-128"/>
                <a:ea typeface="ＭＳ ゴシック" panose="020B0609070205080204" pitchFamily="49" charset="-128"/>
              </a:rPr>
              <a:t>これでお話はおしまいです。</a:t>
            </a:r>
            <a:endParaRPr lang="en-US" altLang="ja-JP" sz="1100" dirty="0">
              <a:solidFill>
                <a:schemeClr val="tx1"/>
              </a:solidFill>
              <a:latin typeface="ＭＳ ゴシック" panose="020B0609070205080204" pitchFamily="49" charset="-128"/>
              <a:ea typeface="ＭＳ ゴシック" panose="020B0609070205080204" pitchFamily="49" charset="-128"/>
            </a:endParaRPr>
          </a:p>
          <a:p>
            <a:r>
              <a:rPr lang="ja-JP" altLang="en-US" sz="1100" dirty="0">
                <a:solidFill>
                  <a:schemeClr val="tx1"/>
                </a:solidFill>
                <a:latin typeface="ＭＳ ゴシック" panose="020B0609070205080204" pitchFamily="49" charset="-128"/>
                <a:ea typeface="ＭＳ ゴシック" panose="020B0609070205080204" pitchFamily="49" charset="-128"/>
              </a:rPr>
              <a:t>　　</a:t>
            </a:r>
            <a:endParaRPr kumimoji="1" lang="en-US" altLang="ja-JP" sz="1100" dirty="0">
              <a:solidFill>
                <a:schemeClr val="tx1"/>
              </a:solidFill>
              <a:latin typeface="ＭＳ ゴシック" panose="020B0609070205080204" pitchFamily="49" charset="-128"/>
              <a:ea typeface="ＭＳ ゴシック" panose="020B0609070205080204" pitchFamily="49" charset="-128"/>
            </a:endParaRPr>
          </a:p>
          <a:p>
            <a:endParaRPr kumimoji="1" lang="en-US" altLang="ja-JP" dirty="0">
              <a:latin typeface="ＭＳ ゴシック" panose="020B0609070205080204" pitchFamily="49" charset="-128"/>
              <a:ea typeface="ＭＳ ゴシック" panose="020B0609070205080204" pitchFamily="49"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BBD782D-9396-43B3-96B3-8C8765582F13}" type="slidenum">
              <a:rPr lang="ja-JP" altLang="en-US" smtClean="0">
                <a:solidFill>
                  <a:prstClr val="black"/>
                </a:solidFill>
              </a:rPr>
              <a:pPr/>
              <a:t>19</a:t>
            </a:fld>
            <a:endParaRPr lang="ja-JP" altLang="en-US">
              <a:solidFill>
                <a:prstClr val="black"/>
              </a:solidFill>
            </a:endParaRPr>
          </a:p>
        </p:txBody>
      </p:sp>
    </p:spTree>
    <p:extLst>
      <p:ext uri="{BB962C8B-B14F-4D97-AF65-F5344CB8AC3E}">
        <p14:creationId xmlns:p14="http://schemas.microsoft.com/office/powerpoint/2010/main" val="785251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分（</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分）経過</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ea typeface="ＭＳ Ｐゴシック"/>
              </a:rPr>
              <a:t>はれるんが何か考えていますね。（☆クリック）何を考えているのか聞いてみましょう。</a:t>
            </a:r>
            <a:endParaRPr kumimoji="1" lang="en-US" altLang="ja-JP" dirty="0">
              <a:ea typeface="ＭＳ Ｐゴシック"/>
            </a:endParaRPr>
          </a:p>
          <a:p>
            <a:endParaRPr kumimoji="1" lang="en-US" altLang="ja-JP" dirty="0"/>
          </a:p>
          <a:p>
            <a:r>
              <a:rPr kumimoji="1" lang="ja-JP" altLang="en-US" dirty="0"/>
              <a:t>「はれるん、何を考えているの？」（☆クリック）</a:t>
            </a:r>
            <a:endParaRPr kumimoji="1" lang="en-US" altLang="ja-JP" dirty="0"/>
          </a:p>
          <a:p>
            <a:endParaRPr kumimoji="1" lang="en-US" altLang="ja-JP" dirty="0"/>
          </a:p>
          <a:p>
            <a:r>
              <a:rPr kumimoji="1" lang="ja-JP" altLang="en-US" dirty="0">
                <a:ea typeface="ＭＳ Ｐゴシック"/>
              </a:rPr>
              <a:t>ふむふむ。はれるんは、地震や津波から自分の命を守るためにはどうすればいいか考えていたみたいです。</a:t>
            </a:r>
            <a:endParaRPr kumimoji="1" lang="en-US" altLang="ja-JP" dirty="0">
              <a:ea typeface="ＭＳ Ｐゴシック"/>
            </a:endParaRPr>
          </a:p>
          <a:p>
            <a:r>
              <a:rPr lang="ja-JP" altLang="en-US" sz="1200" dirty="0">
                <a:latin typeface="ＭＳ ゴシック" panose="020B0609070205080204" pitchFamily="49" charset="-128"/>
                <a:ea typeface="ＭＳ ゴシック" panose="020B0609070205080204" pitchFamily="49" charset="-128"/>
              </a:rPr>
              <a:t>日本はとても地震が多い国なので、自分の命を守る方法を考えることは大切ですね。</a:t>
            </a:r>
            <a:endParaRPr kumimoji="1" lang="en-US" altLang="ja-JP" dirty="0"/>
          </a:p>
          <a:p>
            <a:endParaRPr kumimoji="1" lang="en-US" altLang="ja-JP" dirty="0"/>
          </a:p>
          <a:p>
            <a:r>
              <a:rPr lang="ja-JP" altLang="en-US" sz="1200" dirty="0">
                <a:latin typeface="ＭＳ ゴシック" panose="020B0609070205080204" pitchFamily="49" charset="-128"/>
                <a:ea typeface="ＭＳ ゴシック" panose="020B0609070205080204" pitchFamily="49" charset="-128"/>
              </a:rPr>
              <a:t>みなさん、今まで地震にあったことはありますか？</a:t>
            </a:r>
            <a:endParaRPr lang="en-US" altLang="ja-JP" sz="1200"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（自由に答えてもらえればよい。）</a:t>
            </a:r>
            <a:endParaRPr lang="en-US" altLang="ja-JP" sz="1200" dirty="0">
              <a:latin typeface="ＭＳ ゴシック" panose="020B0609070205080204" pitchFamily="49" charset="-128"/>
              <a:ea typeface="ＭＳ ゴシック" panose="020B0609070205080204" pitchFamily="49" charset="-128"/>
            </a:endParaRPr>
          </a:p>
          <a:p>
            <a:endParaRPr lang="en-US" altLang="ja-JP" sz="1200"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この近くだと、</a:t>
            </a:r>
            <a:r>
              <a:rPr lang="en-US" altLang="ja-JP" sz="1200" dirty="0">
                <a:latin typeface="ＭＳ ゴシック" panose="020B0609070205080204" pitchFamily="49" charset="-128"/>
                <a:ea typeface="ＭＳ ゴシック" panose="020B0609070205080204" pitchFamily="49" charset="-128"/>
              </a:rPr>
              <a:t>2018</a:t>
            </a:r>
            <a:r>
              <a:rPr lang="ja-JP" altLang="en-US" sz="1200" dirty="0">
                <a:latin typeface="ＭＳ ゴシック" panose="020B0609070205080204" pitchFamily="49" charset="-128"/>
                <a:ea typeface="ＭＳ ゴシック" panose="020B0609070205080204" pitchFamily="49" charset="-128"/>
              </a:rPr>
              <a:t>年に大阪の北の方で大きな地震がありました。地震が起こったところの近くでは、立っているのが難しいほど大きく揺れました。</a:t>
            </a:r>
            <a:endParaRPr lang="en-US" altLang="ja-JP" sz="1200"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日本では、大きな地震は、いつどこで起こってもおかしくありません。今、私たちがいる街でも起こるかもしれません。</a:t>
            </a:r>
            <a:endParaRPr lang="en-US" altLang="ja-JP" sz="1200"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ＭＳ ゴシック" panose="020B0609070205080204" pitchFamily="49" charset="-128"/>
                <a:ea typeface="ＭＳ ゴシック" panose="020B0609070205080204" pitchFamily="49" charset="-128"/>
              </a:rPr>
              <a:t>（補足：</a:t>
            </a:r>
            <a:r>
              <a:rPr lang="en-US" altLang="ja-JP" sz="1200" dirty="0">
                <a:latin typeface="ＭＳ ゴシック" panose="020B0609070205080204" pitchFamily="49" charset="-128"/>
                <a:ea typeface="ＭＳ ゴシック" panose="020B0609070205080204" pitchFamily="49" charset="-128"/>
              </a:rPr>
              <a:t>2018</a:t>
            </a:r>
            <a:r>
              <a:rPr lang="ja-JP" altLang="en-US" sz="1200" dirty="0">
                <a:latin typeface="ＭＳ ゴシック" panose="020B0609070205080204" pitchFamily="49" charset="-128"/>
                <a:ea typeface="ＭＳ ゴシック" panose="020B0609070205080204" pitchFamily="49" charset="-128"/>
              </a:rPr>
              <a:t>年</a:t>
            </a:r>
            <a:r>
              <a:rPr lang="en-US" altLang="ja-JP" sz="1200" dirty="0">
                <a:latin typeface="ＭＳ ゴシック" panose="020B0609070205080204" pitchFamily="49" charset="-128"/>
                <a:ea typeface="ＭＳ ゴシック" panose="020B0609070205080204" pitchFamily="49" charset="-128"/>
              </a:rPr>
              <a:t>6</a:t>
            </a:r>
            <a:r>
              <a:rPr lang="ja-JP" altLang="en-US" sz="1200" dirty="0">
                <a:latin typeface="ＭＳ ゴシック" panose="020B0609070205080204" pitchFamily="49" charset="-128"/>
                <a:ea typeface="ＭＳ ゴシック" panose="020B0609070205080204" pitchFamily="49" charset="-128"/>
              </a:rPr>
              <a:t>月</a:t>
            </a:r>
            <a:r>
              <a:rPr lang="en-US" altLang="ja-JP" sz="1200" dirty="0">
                <a:latin typeface="ＭＳ ゴシック" panose="020B0609070205080204" pitchFamily="49" charset="-128"/>
                <a:ea typeface="ＭＳ ゴシック" panose="020B0609070205080204" pitchFamily="49" charset="-128"/>
              </a:rPr>
              <a:t>18</a:t>
            </a:r>
            <a:r>
              <a:rPr lang="ja-JP" altLang="en-US" sz="1200" dirty="0">
                <a:latin typeface="ＭＳ ゴシック" panose="020B0609070205080204" pitchFamily="49" charset="-128"/>
                <a:ea typeface="ＭＳ ゴシック" panose="020B0609070205080204" pitchFamily="49" charset="-128"/>
              </a:rPr>
              <a:t>日　大阪府北部の地震　マグニチュード</a:t>
            </a:r>
            <a:r>
              <a:rPr lang="en-US" altLang="ja-JP" sz="1200" dirty="0">
                <a:latin typeface="ＭＳ ゴシック" panose="020B0609070205080204" pitchFamily="49" charset="-128"/>
                <a:ea typeface="ＭＳ ゴシック" panose="020B0609070205080204" pitchFamily="49" charset="-128"/>
              </a:rPr>
              <a:t>6.1</a:t>
            </a:r>
            <a:r>
              <a:rPr lang="ja-JP" altLang="en-US" sz="1200" dirty="0">
                <a:latin typeface="ＭＳ ゴシック" panose="020B0609070205080204" pitchFamily="49" charset="-128"/>
                <a:ea typeface="ＭＳ ゴシック" panose="020B0609070205080204" pitchFamily="49" charset="-128"/>
              </a:rPr>
              <a:t>　最大震度</a:t>
            </a:r>
            <a:r>
              <a:rPr lang="en-US" altLang="ja-JP" sz="1200" dirty="0">
                <a:latin typeface="ＭＳ ゴシック" panose="020B0609070205080204" pitchFamily="49" charset="-128"/>
                <a:ea typeface="ＭＳ ゴシック" panose="020B0609070205080204" pitchFamily="49" charset="-128"/>
              </a:rPr>
              <a:t>6</a:t>
            </a:r>
            <a:r>
              <a:rPr lang="ja-JP" altLang="en-US" sz="1200" dirty="0">
                <a:latin typeface="ＭＳ ゴシック" panose="020B0609070205080204" pitchFamily="49" charset="-128"/>
                <a:ea typeface="ＭＳ ゴシック" panose="020B0609070205080204" pitchFamily="49" charset="-128"/>
              </a:rPr>
              <a:t>弱）</a:t>
            </a:r>
            <a:endParaRPr kumimoji="1" lang="en-US" altLang="ja-JP" dirty="0"/>
          </a:p>
          <a:p>
            <a:endParaRPr kumimoji="1" lang="en-US" altLang="ja-JP" dirty="0"/>
          </a:p>
          <a:p>
            <a:r>
              <a:rPr kumimoji="1" lang="ja-JP" altLang="en-US" dirty="0">
                <a:ea typeface="ＭＳ Ｐゴシック"/>
              </a:rPr>
              <a:t>今日の授業では、はれるんと一緒に、地震や津波から自分の命を守るためにはどうすればいいか学んでいきましょう。</a:t>
            </a:r>
            <a:endParaRPr lang="ja-JP" altLang="en-US" dirty="0">
              <a:ea typeface="ＭＳ Ｐゴシック"/>
              <a:cs typeface="Calibri"/>
            </a:endParaRPr>
          </a:p>
        </p:txBody>
      </p:sp>
      <p:sp>
        <p:nvSpPr>
          <p:cNvPr id="4" name="スライド番号プレースホルダー 3"/>
          <p:cNvSpPr>
            <a:spLocks noGrp="1"/>
          </p:cNvSpPr>
          <p:nvPr>
            <p:ph type="sldNum" sz="quarter" idx="10"/>
          </p:nvPr>
        </p:nvSpPr>
        <p:spPr/>
        <p:txBody>
          <a:bodyPr/>
          <a:lstStyle/>
          <a:p>
            <a:fld id="{EBBD782D-9396-43B3-96B3-8C8765582F13}" type="slidenum">
              <a:rPr kumimoji="1" lang="ja-JP" altLang="en-US" smtClean="0"/>
              <a:t>2</a:t>
            </a:fld>
            <a:endParaRPr kumimoji="1" lang="ja-JP" altLang="en-US"/>
          </a:p>
        </p:txBody>
      </p:sp>
    </p:spTree>
    <p:extLst>
      <p:ext uri="{BB962C8B-B14F-4D97-AF65-F5344CB8AC3E}">
        <p14:creationId xmlns:p14="http://schemas.microsoft.com/office/powerpoint/2010/main" val="1457000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kern="1200" dirty="0">
                <a:solidFill>
                  <a:schemeClr val="tx1"/>
                </a:solidFill>
                <a:effectLst/>
                <a:latin typeface="+mn-lt"/>
                <a:ea typeface="+mn-ea"/>
                <a:cs typeface="+mn-cs"/>
              </a:rPr>
              <a:t>2</a:t>
            </a:r>
            <a:r>
              <a:rPr kumimoji="1" lang="ja-JP" altLang="ja-JP" sz="1100" kern="1200" dirty="0">
                <a:solidFill>
                  <a:schemeClr val="tx1"/>
                </a:solidFill>
                <a:effectLst/>
                <a:latin typeface="+mn-lt"/>
                <a:ea typeface="+mn-ea"/>
                <a:cs typeface="+mn-cs"/>
              </a:rPr>
              <a:t>分（</a:t>
            </a:r>
            <a:r>
              <a:rPr kumimoji="1" lang="en-US" altLang="ja-JP" sz="1100" kern="1200" dirty="0">
                <a:solidFill>
                  <a:schemeClr val="tx1"/>
                </a:solidFill>
                <a:effectLst/>
                <a:latin typeface="+mn-lt"/>
                <a:ea typeface="+mn-ea"/>
                <a:cs typeface="+mn-cs"/>
              </a:rPr>
              <a:t>5</a:t>
            </a:r>
            <a:r>
              <a:rPr kumimoji="1" lang="ja-JP" altLang="ja-JP" sz="1100" kern="1200" dirty="0">
                <a:solidFill>
                  <a:schemeClr val="tx1"/>
                </a:solidFill>
                <a:effectLst/>
                <a:latin typeface="+mn-lt"/>
                <a:ea typeface="+mn-ea"/>
                <a:cs typeface="+mn-cs"/>
              </a:rPr>
              <a:t>分）経過</a:t>
            </a:r>
            <a:endParaRPr kumimoji="1" lang="en-US" altLang="ja-JP" sz="1100" kern="1200" dirty="0">
              <a:solidFill>
                <a:schemeClr val="tx1"/>
              </a:solidFill>
              <a:effectLst/>
              <a:latin typeface="+mn-lt"/>
              <a:ea typeface="+mn-ea"/>
              <a:cs typeface="+mn-cs"/>
            </a:endParaRPr>
          </a:p>
          <a:p>
            <a:endParaRPr kumimoji="1" lang="en-US" altLang="ja-JP" sz="1100" dirty="0"/>
          </a:p>
          <a:p>
            <a:r>
              <a:rPr kumimoji="1" lang="ja-JP" altLang="en-US" sz="1100" dirty="0"/>
              <a:t>まずは、地震が起こったらどうなるのか見ていきましょう。</a:t>
            </a:r>
            <a:endParaRPr kumimoji="1" lang="en-US" altLang="ja-JP" sz="1100" dirty="0"/>
          </a:p>
          <a:p>
            <a:endParaRPr kumimoji="1" lang="en-US" altLang="ja-JP" sz="1100" dirty="0"/>
          </a:p>
          <a:p>
            <a:r>
              <a:rPr kumimoji="1" lang="ja-JP" altLang="en-US" sz="1100" dirty="0"/>
              <a:t>（うさぎさん）と（ねこさん）が楽しそうに遊んでいます。</a:t>
            </a:r>
            <a:endParaRPr kumimoji="1" lang="en-US" altLang="ja-JP" sz="1100" dirty="0"/>
          </a:p>
          <a:p>
            <a:r>
              <a:rPr kumimoji="1" lang="ja-JP" altLang="en-US" sz="1100" dirty="0"/>
              <a:t>（☆クリック）あ、地震が起こりました。</a:t>
            </a:r>
            <a:endParaRPr kumimoji="1" lang="en-US" altLang="ja-JP" sz="1100" dirty="0"/>
          </a:p>
          <a:p>
            <a:r>
              <a:rPr kumimoji="1" lang="ja-JP" altLang="en-US" sz="1100" dirty="0"/>
              <a:t>ゆれは止まったみたいです。</a:t>
            </a:r>
            <a:endParaRPr kumimoji="1" lang="en-US" altLang="ja-JP" sz="1100" dirty="0"/>
          </a:p>
          <a:p>
            <a:r>
              <a:rPr kumimoji="1" lang="ja-JP" altLang="en-US" sz="1100" dirty="0"/>
              <a:t>地震が起こる前と、起こった後で、部屋の中はどう変わったでしょう？</a:t>
            </a:r>
            <a:endParaRPr kumimoji="1" lang="en-US" altLang="ja-JP"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ＭＳ ゴシック" panose="020B0609070205080204" pitchFamily="49" charset="-128"/>
                <a:ea typeface="ＭＳ ゴシック" panose="020B0609070205080204" pitchFamily="49" charset="-128"/>
              </a:rPr>
              <a:t>（自由に答えてもらえればよい。）</a:t>
            </a:r>
            <a:endParaRPr kumimoji="1" lang="en-US" altLang="ja-JP" sz="1100" dirty="0"/>
          </a:p>
          <a:p>
            <a:endParaRPr kumimoji="1" lang="en-US" altLang="ja-JP" sz="1100" dirty="0"/>
          </a:p>
          <a:p>
            <a:r>
              <a:rPr kumimoji="1" lang="en-US" altLang="ja-JP" sz="1100" dirty="0">
                <a:solidFill>
                  <a:schemeClr val="tx1"/>
                </a:solidFill>
                <a:latin typeface="+mn-lt"/>
                <a:ea typeface="+mn-ea"/>
              </a:rPr>
              <a:t>※</a:t>
            </a:r>
            <a:r>
              <a:rPr kumimoji="1" lang="ja-JP" altLang="en-US" sz="1100" dirty="0">
                <a:solidFill>
                  <a:schemeClr val="tx1"/>
                </a:solidFill>
                <a:latin typeface="+mn-lt"/>
                <a:ea typeface="+mn-ea"/>
              </a:rPr>
              <a:t>次スライドで、</a:t>
            </a:r>
            <a:r>
              <a:rPr lang="ja-JP" altLang="en-US" sz="1100" dirty="0">
                <a:solidFill>
                  <a:schemeClr val="tx1"/>
                </a:solidFill>
                <a:latin typeface="ＭＳ ゴシック" panose="020B0609070205080204" pitchFamily="49" charset="-128"/>
                <a:ea typeface="ＭＳ ゴシック" panose="020B0609070205080204" pitchFamily="49" charset="-128"/>
              </a:rPr>
              <a:t>地震前後の絵を貼り、アニメーションを動かして見比べることができるようになっています。</a:t>
            </a:r>
            <a:endParaRPr lang="en-US" altLang="ja-JP" sz="1100" dirty="0">
              <a:solidFill>
                <a:schemeClr val="tx1"/>
              </a:solidFill>
              <a:latin typeface="ＭＳ ゴシック" panose="020B0609070205080204" pitchFamily="49" charset="-128"/>
              <a:ea typeface="ＭＳ ゴシック" panose="020B0609070205080204" pitchFamily="49" charset="-128"/>
            </a:endParaRPr>
          </a:p>
          <a:p>
            <a:r>
              <a:rPr lang="ja-JP" altLang="en-US" sz="1100" dirty="0">
                <a:solidFill>
                  <a:schemeClr val="tx1"/>
                </a:solidFill>
                <a:latin typeface="ＭＳ ゴシック" panose="020B0609070205080204" pitchFamily="49" charset="-128"/>
                <a:ea typeface="ＭＳ ゴシック" panose="020B0609070205080204" pitchFamily="49" charset="-128"/>
              </a:rPr>
              <a:t>見比べながら自由に発表していただければと思います。</a:t>
            </a:r>
            <a:endParaRPr lang="en-US" altLang="ja-JP" sz="1100" dirty="0">
              <a:solidFill>
                <a:schemeClr val="tx1"/>
              </a:solidFill>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fld id="{EBBD782D-9396-43B3-96B3-8C8765582F13}" type="slidenum">
              <a:rPr kumimoji="1" lang="ja-JP" altLang="en-US" smtClean="0"/>
              <a:t>3</a:t>
            </a:fld>
            <a:endParaRPr kumimoji="1" lang="ja-JP" altLang="en-US"/>
          </a:p>
        </p:txBody>
      </p:sp>
    </p:spTree>
    <p:extLst>
      <p:ext uri="{BB962C8B-B14F-4D97-AF65-F5344CB8AC3E}">
        <p14:creationId xmlns:p14="http://schemas.microsoft.com/office/powerpoint/2010/main" val="1399223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kern="1200" dirty="0">
                <a:solidFill>
                  <a:schemeClr val="tx1"/>
                </a:solidFill>
                <a:effectLst/>
                <a:latin typeface="+mn-lt"/>
                <a:ea typeface="+mn-ea"/>
                <a:cs typeface="+mn-cs"/>
              </a:rPr>
              <a:t>1</a:t>
            </a:r>
            <a:r>
              <a:rPr kumimoji="1" lang="ja-JP" altLang="ja-JP" sz="1100" kern="1200" dirty="0">
                <a:solidFill>
                  <a:schemeClr val="tx1"/>
                </a:solidFill>
                <a:effectLst/>
                <a:latin typeface="+mn-lt"/>
                <a:ea typeface="+mn-ea"/>
                <a:cs typeface="+mn-cs"/>
              </a:rPr>
              <a:t>分（</a:t>
            </a:r>
            <a:r>
              <a:rPr kumimoji="1" lang="en-US" altLang="ja-JP" sz="1100" kern="1200" dirty="0">
                <a:solidFill>
                  <a:schemeClr val="tx1"/>
                </a:solidFill>
                <a:effectLst/>
                <a:latin typeface="+mn-lt"/>
                <a:ea typeface="+mn-ea"/>
                <a:cs typeface="+mn-cs"/>
              </a:rPr>
              <a:t>6</a:t>
            </a:r>
            <a:r>
              <a:rPr kumimoji="1" lang="ja-JP" altLang="ja-JP" sz="1100" kern="1200" dirty="0">
                <a:solidFill>
                  <a:schemeClr val="tx1"/>
                </a:solidFill>
                <a:effectLst/>
                <a:latin typeface="+mn-lt"/>
                <a:ea typeface="+mn-ea"/>
                <a:cs typeface="+mn-cs"/>
              </a:rPr>
              <a:t>分）経過</a:t>
            </a:r>
            <a:endParaRPr kumimoji="1" lang="en-US" altLang="ja-JP" sz="1100" kern="1200" dirty="0">
              <a:solidFill>
                <a:schemeClr val="tx1"/>
              </a:solidFill>
              <a:effectLst/>
              <a:latin typeface="+mn-lt"/>
              <a:ea typeface="+mn-ea"/>
              <a:cs typeface="+mn-cs"/>
            </a:endParaRPr>
          </a:p>
          <a:p>
            <a:endParaRPr kumimoji="1" lang="en-US" altLang="ja-JP" sz="1100" dirty="0"/>
          </a:p>
          <a:p>
            <a:endParaRPr kumimoji="1" lang="en-US" altLang="ja-JP" sz="1100" dirty="0"/>
          </a:p>
          <a:p>
            <a:r>
              <a:rPr kumimoji="1" lang="ja-JP" altLang="en-US" sz="1100" dirty="0"/>
              <a:t>これが地震が起こる前の部屋です。（☆クリック）</a:t>
            </a:r>
            <a:endParaRPr kumimoji="1" lang="en-US" altLang="ja-JP" sz="1100" dirty="0"/>
          </a:p>
          <a:p>
            <a:r>
              <a:rPr kumimoji="1" lang="ja-JP" altLang="en-US" sz="1100" dirty="0"/>
              <a:t>そして、これが地震が起こった後の部屋です。</a:t>
            </a:r>
            <a:endParaRPr kumimoji="1" lang="en-US" altLang="ja-JP" sz="1100" dirty="0"/>
          </a:p>
          <a:p>
            <a:endParaRPr lang="en-US" altLang="ja-JP" sz="1100" dirty="0">
              <a:solidFill>
                <a:schemeClr val="tx1"/>
              </a:solidFill>
              <a:latin typeface="ＭＳ ゴシック" panose="020B0609070205080204" pitchFamily="49" charset="-128"/>
              <a:ea typeface="ＭＳ ゴシック" panose="020B0609070205080204" pitchFamily="49" charset="-128"/>
            </a:endParaRPr>
          </a:p>
          <a:p>
            <a:r>
              <a:rPr lang="en-US" altLang="ja-JP" sz="1100" dirty="0">
                <a:solidFill>
                  <a:schemeClr val="tx1"/>
                </a:solidFill>
                <a:latin typeface="ＭＳ ゴシック" panose="020B0609070205080204" pitchFamily="49" charset="-128"/>
                <a:ea typeface="ＭＳ ゴシック" panose="020B0609070205080204" pitchFamily="49" charset="-128"/>
              </a:rPr>
              <a:t>---</a:t>
            </a:r>
          </a:p>
          <a:p>
            <a:r>
              <a:rPr lang="ja-JP" altLang="en-US" sz="1100" dirty="0">
                <a:solidFill>
                  <a:schemeClr val="tx1"/>
                </a:solidFill>
                <a:latin typeface="ＭＳ ゴシック" panose="020B0609070205080204" pitchFamily="49" charset="-128"/>
                <a:ea typeface="ＭＳ ゴシック" panose="020B0609070205080204" pitchFamily="49" charset="-128"/>
              </a:rPr>
              <a:t>そうですね、本が落ちてきたち、花瓶が割れたりしています。</a:t>
            </a:r>
            <a:r>
              <a:rPr kumimoji="1" lang="ja-JP" altLang="ja-JP" sz="1200" kern="1200" dirty="0">
                <a:solidFill>
                  <a:schemeClr val="tx1"/>
                </a:solidFill>
                <a:effectLst/>
                <a:latin typeface="+mn-lt"/>
                <a:ea typeface="+mn-ea"/>
                <a:cs typeface="+mn-cs"/>
              </a:rPr>
              <a:t>重たいものがみんなの体にぶつかると、ケガをしてしまうかもしれません。</a:t>
            </a:r>
          </a:p>
          <a:p>
            <a:endParaRPr lang="en-US" altLang="ja-JP" sz="1100" dirty="0">
              <a:solidFill>
                <a:schemeClr val="tx1"/>
              </a:solidFill>
              <a:latin typeface="ＭＳ ゴシック" panose="020B0609070205080204" pitchFamily="49" charset="-128"/>
              <a:ea typeface="ＭＳ ゴシック" panose="020B0609070205080204" pitchFamily="49" charset="-128"/>
            </a:endParaRPr>
          </a:p>
          <a:p>
            <a:r>
              <a:rPr lang="ja-JP" altLang="en-US" sz="1100" dirty="0">
                <a:solidFill>
                  <a:schemeClr val="tx1"/>
                </a:solidFill>
                <a:latin typeface="ＭＳ ゴシック" panose="020B0609070205080204" pitchFamily="49" charset="-128"/>
                <a:ea typeface="ＭＳ ゴシック" panose="020B0609070205080204" pitchFamily="49" charset="-128"/>
              </a:rPr>
              <a:t>ここまでは絵を使ってお話ししてきました。次は本当に（実際に）地震が起こった後の部屋や街（外）の写真を見てみましょう。</a:t>
            </a:r>
            <a:endParaRPr lang="en-US" altLang="ja-JP" sz="1100" dirty="0">
              <a:solidFill>
                <a:schemeClr val="tx1"/>
              </a:solidFill>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fld id="{EBBD782D-9396-43B3-96B3-8C8765582F13}" type="slidenum">
              <a:rPr kumimoji="1" lang="ja-JP" altLang="en-US" smtClean="0"/>
              <a:t>4</a:t>
            </a:fld>
            <a:endParaRPr kumimoji="1" lang="ja-JP" altLang="en-US"/>
          </a:p>
        </p:txBody>
      </p:sp>
    </p:spTree>
    <p:extLst>
      <p:ext uri="{BB962C8B-B14F-4D97-AF65-F5344CB8AC3E}">
        <p14:creationId xmlns:p14="http://schemas.microsoft.com/office/powerpoint/2010/main" val="248671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100" dirty="0"/>
              <a:t>2</a:t>
            </a:r>
            <a:r>
              <a:rPr kumimoji="1" lang="ja-JP" altLang="en-US" sz="1100" dirty="0"/>
              <a:t>分（</a:t>
            </a:r>
            <a:r>
              <a:rPr kumimoji="1" lang="en-US" altLang="ja-JP" sz="1100" dirty="0"/>
              <a:t>8</a:t>
            </a:r>
            <a:r>
              <a:rPr kumimoji="1" lang="ja-JP" altLang="en-US" sz="1100" dirty="0"/>
              <a:t>分）経過</a:t>
            </a:r>
            <a:endParaRPr kumimoji="1" lang="en-US" altLang="ja-JP" sz="1100" dirty="0"/>
          </a:p>
          <a:p>
            <a:endParaRPr kumimoji="1" lang="en-US" altLang="ja-JP" sz="1100" dirty="0">
              <a:solidFill>
                <a:schemeClr val="tx1"/>
              </a:solidFill>
              <a:latin typeface="ＭＳ ゴシック" panose="020B0609070205080204" pitchFamily="49" charset="-128"/>
              <a:ea typeface="ＭＳ ゴシック" panose="020B0609070205080204" pitchFamily="49" charset="-128"/>
            </a:endParaRPr>
          </a:p>
          <a:p>
            <a:r>
              <a:rPr kumimoji="1" lang="ja-JP" altLang="en-US" sz="1100" dirty="0">
                <a:solidFill>
                  <a:schemeClr val="tx1"/>
                </a:solidFill>
                <a:latin typeface="ＭＳ ゴシック" panose="020B0609070205080204" pitchFamily="49" charset="-128"/>
                <a:ea typeface="ＭＳ ゴシック" panose="020B0609070205080204" pitchFamily="49" charset="-128"/>
              </a:rPr>
              <a:t>これは、地震の後の図書室の写真です。</a:t>
            </a:r>
            <a:endParaRPr kumimoji="1" lang="en-US" altLang="ja-JP" sz="1100" dirty="0">
              <a:solidFill>
                <a:schemeClr val="tx1"/>
              </a:solidFill>
              <a:latin typeface="ＭＳ ゴシック" panose="020B0609070205080204" pitchFamily="49" charset="-128"/>
              <a:ea typeface="ＭＳ ゴシック" panose="020B0609070205080204" pitchFamily="49" charset="-128"/>
            </a:endParaRPr>
          </a:p>
          <a:p>
            <a:r>
              <a:rPr kumimoji="1" lang="ja-JP" altLang="en-US" sz="1100" dirty="0">
                <a:solidFill>
                  <a:schemeClr val="tx1"/>
                </a:solidFill>
                <a:latin typeface="ＭＳ ゴシック" panose="020B0609070205080204" pitchFamily="49" charset="-128"/>
                <a:ea typeface="ＭＳ ゴシック" panose="020B0609070205080204" pitchFamily="49" charset="-128"/>
              </a:rPr>
              <a:t>部屋の中はどのようになっていますか？</a:t>
            </a:r>
            <a:endParaRPr kumimoji="1" lang="en-US" altLang="ja-JP" sz="1100" dirty="0">
              <a:solidFill>
                <a:schemeClr val="tx1"/>
              </a:solidFill>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（自由に答えてもらえればよい。）</a:t>
            </a:r>
            <a:endParaRPr lang="en-US" altLang="ja-JP" sz="1100" dirty="0">
              <a:latin typeface="ＭＳ ゴシック" panose="020B0609070205080204" pitchFamily="49" charset="-128"/>
              <a:ea typeface="ＭＳ ゴシック" panose="020B0609070205080204" pitchFamily="49" charset="-128"/>
            </a:endParaRPr>
          </a:p>
          <a:p>
            <a:endParaRPr kumimoji="1" lang="en-US" altLang="ja-JP" sz="1100" dirty="0">
              <a:solidFill>
                <a:schemeClr val="tx1"/>
              </a:solidFill>
              <a:latin typeface="ＭＳ ゴシック" panose="020B0609070205080204" pitchFamily="49" charset="-128"/>
              <a:ea typeface="ＭＳ ゴシック" panose="020B0609070205080204" pitchFamily="49" charset="-128"/>
            </a:endParaRPr>
          </a:p>
          <a:p>
            <a:r>
              <a:rPr kumimoji="1" lang="ja-JP" altLang="en-US" sz="1100" dirty="0">
                <a:solidFill>
                  <a:schemeClr val="tx1"/>
                </a:solidFill>
                <a:latin typeface="ＭＳ ゴシック" panose="020B0609070205080204" pitchFamily="49" charset="-128"/>
                <a:ea typeface="ＭＳ ゴシック" panose="020B0609070205080204" pitchFamily="49" charset="-128"/>
              </a:rPr>
              <a:t>そうですね、本棚が倒れかかっています。もし人がすぐ横にいたら、大けがをしていたかもしれません。</a:t>
            </a:r>
            <a:endParaRPr kumimoji="1" lang="en-US" altLang="ja-JP" sz="1100" dirty="0">
              <a:solidFill>
                <a:schemeClr val="tx1"/>
              </a:solidFill>
              <a:latin typeface="ＭＳ ゴシック" panose="020B0609070205080204" pitchFamily="49" charset="-128"/>
              <a:ea typeface="ＭＳ ゴシック" panose="020B0609070205080204" pitchFamily="49" charset="-128"/>
            </a:endParaRPr>
          </a:p>
          <a:p>
            <a:r>
              <a:rPr kumimoji="1" lang="ja-JP" altLang="en-US" sz="1100" dirty="0">
                <a:solidFill>
                  <a:schemeClr val="tx1"/>
                </a:solidFill>
                <a:latin typeface="ＭＳ ゴシック" panose="020B0609070205080204" pitchFamily="49" charset="-128"/>
                <a:ea typeface="ＭＳ ゴシック" panose="020B0609070205080204" pitchFamily="49" charset="-128"/>
              </a:rPr>
              <a:t>このように、本棚などは大きい地震で倒れてくるかもしれません。</a:t>
            </a:r>
            <a:endParaRPr kumimoji="1" lang="en-US" altLang="ja-JP" sz="1100" dirty="0">
              <a:solidFill>
                <a:schemeClr val="tx1"/>
              </a:solidFill>
              <a:latin typeface="ＭＳ ゴシック" panose="020B0609070205080204" pitchFamily="49" charset="-128"/>
              <a:ea typeface="ＭＳ ゴシック" panose="020B0609070205080204" pitchFamily="49" charset="-128"/>
            </a:endParaRPr>
          </a:p>
          <a:p>
            <a:r>
              <a:rPr kumimoji="1" lang="ja-JP" altLang="en-US" sz="1100" dirty="0">
                <a:solidFill>
                  <a:schemeClr val="tx1"/>
                </a:solidFill>
                <a:latin typeface="ＭＳ ゴシック" panose="020B0609070205080204" pitchFamily="49" charset="-128"/>
                <a:ea typeface="ＭＳ ゴシック" panose="020B0609070205080204" pitchFamily="49" charset="-128"/>
              </a:rPr>
              <a:t>（「なので学校では棚を耐震固定している」など、学校での工夫があれば話してあげてください）</a:t>
            </a:r>
            <a:endParaRPr kumimoji="1" lang="en-US" altLang="ja-JP" sz="1100" dirty="0">
              <a:solidFill>
                <a:schemeClr val="tx1"/>
              </a:solidFill>
              <a:latin typeface="ＭＳ ゴシック" panose="020B0609070205080204" pitchFamily="49" charset="-128"/>
              <a:ea typeface="ＭＳ ゴシック" panose="020B0609070205080204" pitchFamily="49" charset="-128"/>
            </a:endParaRPr>
          </a:p>
          <a:p>
            <a:endParaRPr kumimoji="1" lang="en-US" altLang="ja-JP" sz="1100" dirty="0">
              <a:solidFill>
                <a:schemeClr val="tx1"/>
              </a:solidFill>
              <a:latin typeface="ＭＳ ゴシック" panose="020B0609070205080204" pitchFamily="49" charset="-128"/>
              <a:ea typeface="ＭＳ ゴシック" panose="020B0609070205080204" pitchFamily="49" charset="-128"/>
            </a:endParaRPr>
          </a:p>
          <a:p>
            <a:r>
              <a:rPr kumimoji="1" lang="ja-JP" altLang="ja-JP" sz="1200" kern="1200" dirty="0">
                <a:solidFill>
                  <a:schemeClr val="tx1"/>
                </a:solidFill>
                <a:effectLst/>
                <a:latin typeface="+mn-lt"/>
                <a:ea typeface="+mn-ea"/>
                <a:cs typeface="+mn-cs"/>
              </a:rPr>
              <a:t>この写真は、皆さんが産まれる前（</a:t>
            </a:r>
            <a:r>
              <a:rPr kumimoji="1" lang="en-US" altLang="ja-JP" sz="1200" kern="1200" dirty="0">
                <a:solidFill>
                  <a:schemeClr val="tx1"/>
                </a:solidFill>
                <a:effectLst/>
                <a:latin typeface="+mn-lt"/>
                <a:ea typeface="+mn-ea"/>
                <a:cs typeface="+mn-cs"/>
              </a:rPr>
              <a:t>1995</a:t>
            </a:r>
            <a:r>
              <a:rPr kumimoji="1" lang="ja-JP" altLang="ja-JP" sz="1200" kern="1200" dirty="0">
                <a:solidFill>
                  <a:schemeClr val="tx1"/>
                </a:solidFill>
                <a:effectLst/>
                <a:latin typeface="+mn-lt"/>
                <a:ea typeface="+mn-ea"/>
                <a:cs typeface="+mn-cs"/>
              </a:rPr>
              <a:t>年）に、大阪府のお隣の兵庫県で大きな地震が</a:t>
            </a:r>
            <a:r>
              <a:rPr kumimoji="1" lang="ja-JP" altLang="en-US" sz="1200" kern="1200" dirty="0">
                <a:solidFill>
                  <a:schemeClr val="tx1"/>
                </a:solidFill>
                <a:effectLst/>
                <a:latin typeface="+mn-lt"/>
                <a:ea typeface="+mn-ea"/>
                <a:cs typeface="+mn-cs"/>
              </a:rPr>
              <a:t>起こっ</a:t>
            </a:r>
            <a:r>
              <a:rPr kumimoji="1" lang="ja-JP" altLang="ja-JP" sz="1200" kern="1200" dirty="0">
                <a:solidFill>
                  <a:schemeClr val="tx1"/>
                </a:solidFill>
                <a:effectLst/>
                <a:latin typeface="+mn-lt"/>
                <a:ea typeface="+mn-ea"/>
                <a:cs typeface="+mn-cs"/>
              </a:rPr>
              <a:t>た時の様子です。</a:t>
            </a:r>
          </a:p>
          <a:p>
            <a:r>
              <a:rPr kumimoji="1" lang="ja-JP" altLang="ja-JP" sz="1200" kern="1200" dirty="0">
                <a:solidFill>
                  <a:schemeClr val="tx1"/>
                </a:solidFill>
                <a:effectLst/>
                <a:latin typeface="+mn-lt"/>
                <a:ea typeface="ＭＳ Ｐゴシック"/>
                <a:cs typeface="+mn-cs"/>
              </a:rPr>
              <a:t>阪神</a:t>
            </a:r>
            <a:r>
              <a:rPr lang="ja-JP" altLang="ja-JP" dirty="0">
                <a:ea typeface="ＭＳ Ｐゴシック"/>
              </a:rPr>
              <a:t>・</a:t>
            </a:r>
            <a:r>
              <a:rPr kumimoji="1" lang="ja-JP" altLang="ja-JP" sz="1200" kern="1200" dirty="0">
                <a:solidFill>
                  <a:schemeClr val="tx1"/>
                </a:solidFill>
                <a:effectLst/>
                <a:latin typeface="+mn-lt"/>
                <a:ea typeface="ＭＳ Ｐゴシック"/>
                <a:cs typeface="+mn-cs"/>
              </a:rPr>
              <a:t>淡路大震災、という言葉を皆さん聞いたことはありますか？知っている人は手を挙げてみてください。</a:t>
            </a:r>
            <a:endParaRPr lang="ja-JP" altLang="ja-JP" sz="1200" kern="1200" dirty="0">
              <a:solidFill>
                <a:schemeClr val="tx1"/>
              </a:solidFill>
              <a:effectLst/>
              <a:latin typeface="+mn-lt"/>
              <a:ea typeface="ＭＳ Ｐゴシック"/>
              <a:cs typeface="Calibri"/>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棚が倒れるだけでなく、家や橋が崩れるほど大きな地震でした。</a:t>
            </a:r>
          </a:p>
          <a:p>
            <a:r>
              <a:rPr kumimoji="1" lang="ja-JP" altLang="ja-JP" sz="1200" kern="1200" dirty="0">
                <a:solidFill>
                  <a:schemeClr val="tx1"/>
                </a:solidFill>
                <a:effectLst/>
                <a:latin typeface="+mn-lt"/>
                <a:ea typeface="+mn-ea"/>
                <a:cs typeface="+mn-cs"/>
              </a:rPr>
              <a:t>では、次は街の様子も見てみましょう。</a:t>
            </a:r>
          </a:p>
        </p:txBody>
      </p:sp>
      <p:sp>
        <p:nvSpPr>
          <p:cNvPr id="4" name="スライド番号プレースホルダー 3"/>
          <p:cNvSpPr>
            <a:spLocks noGrp="1"/>
          </p:cNvSpPr>
          <p:nvPr>
            <p:ph type="sldNum" sz="quarter" idx="10"/>
          </p:nvPr>
        </p:nvSpPr>
        <p:spPr/>
        <p:txBody>
          <a:bodyPr/>
          <a:lstStyle/>
          <a:p>
            <a:fld id="{EBBD782D-9396-43B3-96B3-8C8765582F13}" type="slidenum">
              <a:rPr kumimoji="1" lang="ja-JP" altLang="en-US" smtClean="0"/>
              <a:t>5</a:t>
            </a:fld>
            <a:endParaRPr kumimoji="1" lang="ja-JP" altLang="en-US"/>
          </a:p>
        </p:txBody>
      </p:sp>
    </p:spTree>
    <p:extLst>
      <p:ext uri="{BB962C8B-B14F-4D97-AF65-F5344CB8AC3E}">
        <p14:creationId xmlns:p14="http://schemas.microsoft.com/office/powerpoint/2010/main" val="3323525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分（</a:t>
            </a:r>
            <a:r>
              <a:rPr kumimoji="1" lang="en-US" altLang="ja-JP" sz="1200" kern="1200">
                <a:solidFill>
                  <a:schemeClr val="tx1"/>
                </a:solidFill>
                <a:effectLst/>
                <a:latin typeface="+mn-lt"/>
                <a:ea typeface="+mn-ea"/>
                <a:cs typeface="+mn-cs"/>
              </a:rPr>
              <a:t>9</a:t>
            </a:r>
            <a:r>
              <a:rPr kumimoji="1" lang="ja-JP" altLang="ja-JP" sz="1200" kern="1200">
                <a:solidFill>
                  <a:schemeClr val="tx1"/>
                </a:solidFill>
                <a:effectLst/>
                <a:latin typeface="+mn-lt"/>
                <a:ea typeface="+mn-ea"/>
                <a:cs typeface="+mn-cs"/>
              </a:rPr>
              <a:t>分）経過</a:t>
            </a: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兵庫県の神戸市というところの写真です。どうなっているかな？</a:t>
            </a:r>
          </a:p>
          <a:p>
            <a:r>
              <a:rPr kumimoji="1" lang="ja-JP" altLang="ja-JP" sz="1200" kern="1200">
                <a:solidFill>
                  <a:schemeClr val="tx1"/>
                </a:solidFill>
                <a:effectLst/>
                <a:latin typeface="+mn-lt"/>
                <a:ea typeface="+mn-ea"/>
                <a:cs typeface="+mn-cs"/>
              </a:rPr>
              <a:t>（自由に答えてもらえればよい。）</a:t>
            </a: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道が割れて、でこぼこになっていますね。</a:t>
            </a:r>
          </a:p>
          <a:p>
            <a:r>
              <a:rPr kumimoji="1" lang="ja-JP" altLang="ja-JP" sz="1200" kern="1200">
                <a:solidFill>
                  <a:schemeClr val="tx1"/>
                </a:solidFill>
                <a:effectLst/>
                <a:latin typeface="+mn-lt"/>
                <a:ea typeface="+mn-ea"/>
                <a:cs typeface="+mn-cs"/>
              </a:rPr>
              <a:t>この地震が起こった時には、街はこんなにぐちゃぐちゃになりました。</a:t>
            </a:r>
          </a:p>
          <a:p>
            <a:r>
              <a:rPr kumimoji="1" lang="ja-JP" altLang="ja-JP" sz="1200" kern="1200">
                <a:solidFill>
                  <a:schemeClr val="tx1"/>
                </a:solidFill>
                <a:effectLst/>
                <a:latin typeface="+mn-lt"/>
                <a:ea typeface="+mn-ea"/>
                <a:cs typeface="+mn-cs"/>
              </a:rPr>
              <a:t>今ではきれいな街に戻っていますが、たくさんの人が頑張ったお陰なんですね。</a:t>
            </a:r>
          </a:p>
          <a:p>
            <a:r>
              <a:rPr kumimoji="1" lang="ja-JP" altLang="en-US" sz="1200" kern="1200">
                <a:solidFill>
                  <a:schemeClr val="tx1"/>
                </a:solidFill>
                <a:effectLst/>
                <a:latin typeface="+mn-lt"/>
                <a:ea typeface="+mn-ea"/>
                <a:cs typeface="+mn-cs"/>
              </a:rPr>
              <a:t>別の</a:t>
            </a:r>
            <a:r>
              <a:rPr kumimoji="1" lang="ja-JP" altLang="ja-JP" sz="1200" kern="1200">
                <a:solidFill>
                  <a:schemeClr val="tx1"/>
                </a:solidFill>
                <a:effectLst/>
                <a:latin typeface="+mn-lt"/>
                <a:ea typeface="+mn-ea"/>
                <a:cs typeface="+mn-cs"/>
              </a:rPr>
              <a:t>写真を見てみましょう。</a:t>
            </a:r>
          </a:p>
        </p:txBody>
      </p:sp>
      <p:sp>
        <p:nvSpPr>
          <p:cNvPr id="4" name="スライド番号プレースホルダー 3"/>
          <p:cNvSpPr>
            <a:spLocks noGrp="1"/>
          </p:cNvSpPr>
          <p:nvPr>
            <p:ph type="sldNum" sz="quarter" idx="10"/>
          </p:nvPr>
        </p:nvSpPr>
        <p:spPr/>
        <p:txBody>
          <a:bodyPr/>
          <a:lstStyle/>
          <a:p>
            <a:fld id="{EBBD782D-9396-43B3-96B3-8C8765582F13}" type="slidenum">
              <a:rPr kumimoji="1" lang="ja-JP" altLang="en-US" smtClean="0"/>
              <a:t>6</a:t>
            </a:fld>
            <a:endParaRPr kumimoji="1" lang="ja-JP" altLang="en-US"/>
          </a:p>
        </p:txBody>
      </p:sp>
    </p:spTree>
    <p:extLst>
      <p:ext uri="{BB962C8B-B14F-4D97-AF65-F5344CB8AC3E}">
        <p14:creationId xmlns:p14="http://schemas.microsoft.com/office/powerpoint/2010/main" val="1629682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分（</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分）経過</a:t>
            </a: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ＭＳ Ｐゴシック"/>
                <a:cs typeface="+mn-cs"/>
              </a:rPr>
              <a:t>これも阪神</a:t>
            </a:r>
            <a:r>
              <a:rPr lang="ja-JP" altLang="ja-JP">
                <a:ea typeface="ＭＳ Ｐゴシック"/>
              </a:rPr>
              <a:t>・</a:t>
            </a:r>
            <a:r>
              <a:rPr kumimoji="1" lang="ja-JP" altLang="ja-JP" sz="1200" kern="1200">
                <a:solidFill>
                  <a:schemeClr val="tx1"/>
                </a:solidFill>
                <a:effectLst/>
                <a:latin typeface="+mn-lt"/>
                <a:ea typeface="ＭＳ Ｐゴシック"/>
                <a:cs typeface="+mn-cs"/>
              </a:rPr>
              <a:t>淡路大震災のときの兵庫県神戸市の写真です。</a:t>
            </a:r>
            <a:endParaRPr lang="ja-JP" altLang="ja-JP" sz="1200" kern="1200">
              <a:solidFill>
                <a:schemeClr val="tx1"/>
              </a:solidFill>
              <a:effectLst/>
              <a:latin typeface="+mn-lt"/>
              <a:ea typeface="ＭＳ Ｐゴシック"/>
              <a:cs typeface="Calibri"/>
            </a:endParaRPr>
          </a:p>
          <a:p>
            <a:r>
              <a:rPr kumimoji="1" lang="ja-JP" altLang="ja-JP" sz="1200" kern="1200">
                <a:solidFill>
                  <a:schemeClr val="tx1"/>
                </a:solidFill>
                <a:effectLst/>
                <a:latin typeface="+mn-lt"/>
                <a:ea typeface="+mn-ea"/>
                <a:cs typeface="+mn-cs"/>
              </a:rPr>
              <a:t>これは何かわかるかな？</a:t>
            </a:r>
          </a:p>
          <a:p>
            <a:r>
              <a:rPr kumimoji="1" lang="ja-JP" altLang="ja-JP" sz="1200" kern="1200">
                <a:solidFill>
                  <a:schemeClr val="tx1"/>
                </a:solidFill>
                <a:effectLst/>
                <a:latin typeface="+mn-lt"/>
                <a:ea typeface="+mn-ea"/>
                <a:cs typeface="+mn-cs"/>
              </a:rPr>
              <a:t>（自由に答えてもらえればよい。）</a:t>
            </a: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お家か何かに見えますが、地震で揺れて壊れてしまっています。</a:t>
            </a:r>
          </a:p>
          <a:p>
            <a:r>
              <a:rPr kumimoji="1" lang="ja-JP" altLang="ja-JP" sz="1200" kern="1200">
                <a:solidFill>
                  <a:schemeClr val="tx1"/>
                </a:solidFill>
                <a:effectLst/>
                <a:latin typeface="+mn-lt"/>
                <a:ea typeface="+mn-ea"/>
                <a:cs typeface="+mn-cs"/>
              </a:rPr>
              <a:t>この地震では、多くの人が建物や家具の下敷きになって亡くなりましたし、火事もたくさん発生しました。</a:t>
            </a:r>
          </a:p>
          <a:p>
            <a:r>
              <a:rPr kumimoji="1" lang="ja-JP" altLang="ja-JP" sz="1200" kern="1200">
                <a:solidFill>
                  <a:schemeClr val="tx1"/>
                </a:solidFill>
                <a:effectLst/>
                <a:latin typeface="+mn-lt"/>
                <a:ea typeface="+mn-ea"/>
                <a:cs typeface="+mn-cs"/>
              </a:rPr>
              <a:t>この頃は、地震に弱い建物が多かったので、多くの建物が壊れてしまいました。でも、後ろのコンクリートの建物はしっかりと建っていますね。</a:t>
            </a:r>
          </a:p>
          <a:p>
            <a:r>
              <a:rPr kumimoji="1" lang="ja-JP" altLang="ja-JP" sz="1200" kern="1200">
                <a:solidFill>
                  <a:schemeClr val="tx1"/>
                </a:solidFill>
                <a:effectLst/>
                <a:latin typeface="+mn-lt"/>
                <a:ea typeface="ＭＳ Ｐゴシック"/>
                <a:cs typeface="+mn-cs"/>
              </a:rPr>
              <a:t>この学校も、しっかりしたコンクリートで作ってあるので、ぺちゃんこに潰れる心配はありません。</a:t>
            </a:r>
            <a:endParaRPr lang="ja-JP" altLang="ja-JP" sz="1200" kern="1200">
              <a:solidFill>
                <a:schemeClr val="tx1"/>
              </a:solidFill>
              <a:effectLst/>
              <a:latin typeface="+mn-lt"/>
              <a:ea typeface="ＭＳ Ｐゴシック"/>
              <a:cs typeface="Calibri"/>
            </a:endParaRPr>
          </a:p>
          <a:p>
            <a:endParaRPr lang="ja-JP" altLang="en-US">
              <a:ea typeface="ＭＳ Ｐゴシック"/>
            </a:endParaRPr>
          </a:p>
          <a:p>
            <a:r>
              <a:rPr kumimoji="1" lang="ja-JP" altLang="en-US" sz="1200" kern="1200">
                <a:solidFill>
                  <a:schemeClr val="tx1"/>
                </a:solidFill>
                <a:effectLst/>
                <a:latin typeface="+mn-lt"/>
                <a:ea typeface="ＭＳ Ｐゴシック"/>
                <a:cs typeface="+mn-cs"/>
              </a:rPr>
              <a:t>次は、阪神</a:t>
            </a:r>
            <a:r>
              <a:rPr lang="ja-JP" altLang="en-US">
                <a:ea typeface="ＭＳ Ｐゴシック"/>
              </a:rPr>
              <a:t>・</a:t>
            </a:r>
            <a:r>
              <a:rPr kumimoji="1" lang="ja-JP" altLang="en-US" sz="1200" kern="1200">
                <a:solidFill>
                  <a:schemeClr val="tx1"/>
                </a:solidFill>
                <a:effectLst/>
                <a:latin typeface="+mn-lt"/>
                <a:ea typeface="ＭＳ Ｐゴシック"/>
                <a:cs typeface="+mn-cs"/>
              </a:rPr>
              <a:t>淡路大震災のときの大阪府の写真を見てみましょう。</a:t>
            </a:r>
            <a:endParaRPr lang="en-US" altLang="ja-JP" sz="1200" kern="1200">
              <a:solidFill>
                <a:schemeClr val="tx1"/>
              </a:solidFill>
              <a:effectLst/>
              <a:latin typeface="+mn-lt"/>
              <a:ea typeface="ＭＳ Ｐゴシック"/>
              <a:cs typeface="Calibri"/>
            </a:endParaRPr>
          </a:p>
        </p:txBody>
      </p:sp>
      <p:sp>
        <p:nvSpPr>
          <p:cNvPr id="4" name="スライド番号プレースホルダー 3"/>
          <p:cNvSpPr>
            <a:spLocks noGrp="1"/>
          </p:cNvSpPr>
          <p:nvPr>
            <p:ph type="sldNum" sz="quarter" idx="10"/>
          </p:nvPr>
        </p:nvSpPr>
        <p:spPr/>
        <p:txBody>
          <a:bodyPr/>
          <a:lstStyle/>
          <a:p>
            <a:fld id="{EBBD782D-9396-43B3-96B3-8C8765582F13}" type="slidenum">
              <a:rPr kumimoji="1" lang="ja-JP" altLang="en-US" smtClean="0"/>
              <a:t>7</a:t>
            </a:fld>
            <a:endParaRPr kumimoji="1" lang="ja-JP" altLang="en-US"/>
          </a:p>
        </p:txBody>
      </p:sp>
    </p:spTree>
    <p:extLst>
      <p:ext uri="{BB962C8B-B14F-4D97-AF65-F5344CB8AC3E}">
        <p14:creationId xmlns:p14="http://schemas.microsoft.com/office/powerpoint/2010/main" val="711789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分（</a:t>
            </a:r>
            <a:r>
              <a:rPr kumimoji="1" lang="en-US" altLang="ja-JP" sz="1200" kern="1200">
                <a:solidFill>
                  <a:schemeClr val="tx1"/>
                </a:solidFill>
                <a:effectLst/>
                <a:latin typeface="+mn-lt"/>
                <a:ea typeface="+mn-ea"/>
                <a:cs typeface="+mn-cs"/>
              </a:rPr>
              <a:t>11</a:t>
            </a:r>
            <a:r>
              <a:rPr kumimoji="1" lang="ja-JP" altLang="ja-JP" sz="1200" kern="1200">
                <a:solidFill>
                  <a:schemeClr val="tx1"/>
                </a:solidFill>
                <a:effectLst/>
                <a:latin typeface="+mn-lt"/>
                <a:ea typeface="+mn-ea"/>
                <a:cs typeface="+mn-cs"/>
              </a:rPr>
              <a:t>分）経過</a:t>
            </a:r>
            <a:endParaRPr kumimoji="1" lang="en-US"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r>
              <a:rPr kumimoji="1" lang="ja-JP" altLang="en-US" sz="1200" kern="1200">
                <a:solidFill>
                  <a:schemeClr val="tx1"/>
                </a:solidFill>
                <a:effectLst/>
                <a:latin typeface="+mn-lt"/>
                <a:ea typeface="ＭＳ Ｐゴシック"/>
                <a:cs typeface="+mn-cs"/>
              </a:rPr>
              <a:t>阪神</a:t>
            </a:r>
            <a:r>
              <a:rPr lang="ja-JP" altLang="en-US">
                <a:ea typeface="ＭＳ Ｐゴシック"/>
              </a:rPr>
              <a:t>・</a:t>
            </a:r>
            <a:r>
              <a:rPr kumimoji="1" lang="ja-JP" altLang="en-US" sz="1200" kern="1200">
                <a:solidFill>
                  <a:schemeClr val="tx1"/>
                </a:solidFill>
                <a:effectLst/>
                <a:latin typeface="+mn-lt"/>
                <a:ea typeface="ＭＳ Ｐゴシック"/>
                <a:cs typeface="+mn-cs"/>
              </a:rPr>
              <a:t>淡路大震災では、皆さんが住む、ここ大阪府でも強い揺れが</a:t>
            </a:r>
            <a:r>
              <a:rPr lang="ja-JP" altLang="en-US">
                <a:ea typeface="ＭＳ Ｐゴシック"/>
              </a:rPr>
              <a:t>襲</a:t>
            </a:r>
            <a:r>
              <a:rPr kumimoji="1" lang="ja-JP" altLang="en-US" sz="1200" kern="1200">
                <a:solidFill>
                  <a:schemeClr val="tx1"/>
                </a:solidFill>
                <a:effectLst/>
                <a:latin typeface="+mn-lt"/>
                <a:ea typeface="ＭＳ Ｐゴシック"/>
                <a:cs typeface="+mn-cs"/>
              </a:rPr>
              <a:t>っ</a:t>
            </a:r>
            <a:r>
              <a:rPr lang="ja-JP" altLang="en-US">
                <a:ea typeface="ＭＳ Ｐゴシック"/>
              </a:rPr>
              <a:t>てき</a:t>
            </a:r>
            <a:r>
              <a:rPr kumimoji="1" lang="ja-JP" altLang="en-US" sz="1200" kern="1200">
                <a:solidFill>
                  <a:schemeClr val="tx1"/>
                </a:solidFill>
                <a:effectLst/>
                <a:latin typeface="+mn-lt"/>
                <a:ea typeface="ＭＳ Ｐゴシック"/>
                <a:cs typeface="+mn-cs"/>
              </a:rPr>
              <a:t>て、本棚が倒れたり、建物がくずれたりしました。</a:t>
            </a:r>
            <a:endParaRPr kumimoji="1" lang="en-US" altLang="ja-JP" sz="1200" kern="1200">
              <a:solidFill>
                <a:schemeClr val="tx1"/>
              </a:solidFill>
              <a:effectLst/>
              <a:latin typeface="+mn-lt"/>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mn-lt"/>
                <a:ea typeface="ＭＳ Ｐゴシック"/>
                <a:cs typeface="+mn-cs"/>
              </a:rPr>
              <a:t>（先生方も体験を話していただければと思います。）</a:t>
            </a:r>
            <a:endParaRPr lang="ja-JP" altLang="ja-JP" sz="1200" kern="1200">
              <a:solidFill>
                <a:schemeClr val="tx1"/>
              </a:solidFill>
              <a:effectLst/>
              <a:latin typeface="+mn-lt"/>
              <a:ea typeface="ＭＳ Ｐゴシック"/>
              <a:cs typeface="Calibri"/>
            </a:endParaRPr>
          </a:p>
          <a:p>
            <a:endParaRPr kumimoji="1" lang="en-US" altLang="ja-JP"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mn-lt"/>
                <a:ea typeface="ＭＳ Ｐゴシック"/>
                <a:cs typeface="+mn-cs"/>
              </a:rPr>
              <a:t>この学校</a:t>
            </a:r>
            <a:r>
              <a:rPr lang="ja-JP" altLang="ja-JP">
                <a:ea typeface="ＭＳ Ｐゴシック"/>
              </a:rPr>
              <a:t>は</a:t>
            </a:r>
            <a:r>
              <a:rPr kumimoji="1" lang="ja-JP" altLang="ja-JP" sz="1200" kern="1200">
                <a:solidFill>
                  <a:schemeClr val="tx1"/>
                </a:solidFill>
                <a:effectLst/>
                <a:latin typeface="+mn-lt"/>
                <a:ea typeface="ＭＳ Ｐゴシック"/>
                <a:cs typeface="+mn-cs"/>
              </a:rPr>
              <a:t>、しっかりしたコンクリートで作ってあるので、ぺちゃんこに潰れる心配はありません。</a:t>
            </a:r>
            <a:endParaRPr kumimoji="1" lang="en-US" altLang="ja-JP" sz="1200" kern="1200">
              <a:solidFill>
                <a:schemeClr val="tx1"/>
              </a:solidFill>
              <a:effectLst/>
              <a:latin typeface="+mn-lt"/>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しかし（でも）、</a:t>
            </a:r>
            <a:r>
              <a:rPr kumimoji="1" lang="ja-JP" altLang="en-US" sz="1200">
                <a:solidFill>
                  <a:schemeClr val="tx1"/>
                </a:solidFill>
                <a:latin typeface="ＭＳ ゴシック" panose="020B0609070205080204" pitchFamily="49" charset="-128"/>
                <a:ea typeface="ＭＳ ゴシック" panose="020B0609070205080204" pitchFamily="49" charset="-128"/>
              </a:rPr>
              <a:t>地震で物が落ちてきたり窓ガラスが割れたりするかもしれないですよね。</a:t>
            </a:r>
            <a:endParaRPr kumimoji="1" lang="en-US" altLang="ja-JP" sz="1200">
              <a:solidFill>
                <a:schemeClr val="tx1"/>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そこで、皆さんにクイズです。</a:t>
            </a:r>
            <a:endParaRPr kumimoji="1" lang="en-US" altLang="ja-JP"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EBBD782D-9396-43B3-96B3-8C8765582F13}" type="slidenum">
              <a:rPr kumimoji="1" lang="ja-JP" altLang="en-US" smtClean="0"/>
              <a:t>8</a:t>
            </a:fld>
            <a:endParaRPr kumimoji="1" lang="ja-JP" altLang="en-US"/>
          </a:p>
        </p:txBody>
      </p:sp>
    </p:spTree>
    <p:extLst>
      <p:ext uri="{BB962C8B-B14F-4D97-AF65-F5344CB8AC3E}">
        <p14:creationId xmlns:p14="http://schemas.microsoft.com/office/powerpoint/2010/main" val="4228134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100"/>
              <a:t>1</a:t>
            </a:r>
            <a:r>
              <a:rPr kumimoji="1" lang="ja-JP" altLang="en-US" sz="1100"/>
              <a:t>分（</a:t>
            </a:r>
            <a:r>
              <a:rPr kumimoji="1" lang="en-US" altLang="ja-JP" sz="1100"/>
              <a:t>12</a:t>
            </a:r>
            <a:r>
              <a:rPr kumimoji="1" lang="ja-JP" altLang="en-US" sz="1100"/>
              <a:t>分）経過</a:t>
            </a:r>
            <a:endParaRPr kumimoji="1" lang="en-US" altLang="ja-JP" sz="1100"/>
          </a:p>
          <a:p>
            <a:endParaRPr lang="en-US" altLang="ja-JP" sz="1100">
              <a:solidFill>
                <a:schemeClr val="tx1"/>
              </a:solidFill>
              <a:latin typeface="ＭＳ ゴシック" panose="020B0609070205080204" pitchFamily="49" charset="-128"/>
              <a:ea typeface="ＭＳ ゴシック" panose="020B0609070205080204" pitchFamily="49" charset="-128"/>
            </a:endParaRPr>
          </a:p>
          <a:p>
            <a:r>
              <a:rPr lang="ja-JP" altLang="en-US" sz="1100">
                <a:solidFill>
                  <a:schemeClr val="tx1"/>
                </a:solidFill>
                <a:latin typeface="ＭＳ ゴシック"/>
                <a:ea typeface="ＭＳ ゴシック"/>
              </a:rPr>
              <a:t>もし</a:t>
            </a:r>
            <a:r>
              <a:rPr lang="ja-JP" altLang="en-US" sz="1100">
                <a:latin typeface="ＭＳ ゴシック"/>
                <a:ea typeface="ＭＳ ゴシック"/>
              </a:rPr>
              <a:t>、</a:t>
            </a:r>
            <a:r>
              <a:rPr lang="ja-JP" altLang="en-US" sz="1100">
                <a:solidFill>
                  <a:schemeClr val="tx1"/>
                </a:solidFill>
                <a:latin typeface="ＭＳ ゴシック"/>
                <a:ea typeface="ＭＳ ゴシック"/>
              </a:rPr>
              <a:t>今、教室</a:t>
            </a:r>
            <a:r>
              <a:rPr lang="ja-JP" altLang="en-US" sz="1100">
                <a:latin typeface="ＭＳ ゴシック"/>
                <a:ea typeface="ＭＳ ゴシック"/>
              </a:rPr>
              <a:t>にいるときに</a:t>
            </a:r>
            <a:r>
              <a:rPr lang="ja-JP" altLang="en-US" sz="1100">
                <a:solidFill>
                  <a:schemeClr val="tx1"/>
                </a:solidFill>
                <a:latin typeface="ＭＳ ゴシック"/>
                <a:ea typeface="ＭＳ ゴシック"/>
              </a:rPr>
              <a:t>大きな地震がおこったら、どうすれば良いでしょうか？</a:t>
            </a:r>
            <a:endParaRPr lang="en-US" altLang="ja-JP" sz="1100">
              <a:solidFill>
                <a:schemeClr val="tx1"/>
              </a:solidFill>
              <a:latin typeface="ＭＳ ゴシック"/>
              <a:ea typeface="ＭＳ ゴシック"/>
            </a:endParaRPr>
          </a:p>
          <a:p>
            <a:r>
              <a:rPr lang="ja-JP" altLang="en-US" sz="1100">
                <a:latin typeface="ＭＳ ゴシック" panose="020B0609070205080204" pitchFamily="49" charset="-128"/>
                <a:ea typeface="ＭＳ ゴシック" panose="020B0609070205080204" pitchFamily="49" charset="-128"/>
              </a:rPr>
              <a:t>（自由に答えてもらえればよい。）</a:t>
            </a:r>
            <a:endParaRPr lang="en-US" altLang="ja-JP" sz="110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pPr defTabSz="875721">
              <a:defRPr/>
            </a:pPr>
            <a:fld id="{EBBD782D-9396-43B3-96B3-8C8765582F13}" type="slidenum">
              <a:rPr lang="ja-JP" altLang="en-US">
                <a:solidFill>
                  <a:prstClr val="black"/>
                </a:solidFill>
                <a:latin typeface="Calibri"/>
                <a:ea typeface="ＭＳ Ｐゴシック" panose="020B0600070205080204" pitchFamily="50" charset="-128"/>
              </a:rPr>
              <a:pPr defTabSz="875721">
                <a:defRPr/>
              </a:pPr>
              <a:t>9</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942652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3E99459-8F23-4C67-A57C-2EF2FF84DA1E}" type="datetimeFigureOut">
              <a:rPr kumimoji="1" lang="ja-JP" altLang="en-US" smtClean="0"/>
              <a:t>2025/3/19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3382857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3E99459-8F23-4C67-A57C-2EF2FF84DA1E}" type="datetimeFigureOut">
              <a:rPr kumimoji="1" lang="ja-JP" altLang="en-US" smtClean="0"/>
              <a:t>2025/3/19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559736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3E99459-8F23-4C67-A57C-2EF2FF84DA1E}" type="datetimeFigureOut">
              <a:rPr kumimoji="1" lang="ja-JP" altLang="en-US" smtClean="0"/>
              <a:t>2025/3/19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1223108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0FBAF6C-D68C-4D04-9E2C-51F3F3C54CEB}"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365257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500"/>
                                        <p:tgtEl>
                                          <p:spTgt spid="2"/>
                                        </p:tgtEl>
                                        <p:attrNameLst>
                                          <p:attrName>style.color</p:attrName>
                                        </p:attrNameLst>
                                      </p:cBhvr>
                                      <p:tavLst>
                                        <p:tav tm="0">
                                          <p:val>
                                            <p:clrVal>
                                              <a:srgbClr val="FFFF00"/>
                                            </p:clrVal>
                                          </p:val>
                                        </p:tav>
                                        <p:tav tm="50000">
                                          <p:val>
                                            <p:clrVal>
                                              <a:srgbClr val="FFFF00"/>
                                            </p:clrVal>
                                          </p:val>
                                        </p:tav>
                                      </p:tavLst>
                                    </p:anim>
                                    <p:anim calcmode="discrete" valueType="clr">
                                      <p:cBhvr>
                                        <p:cTn id="8" dur="500"/>
                                        <p:tgtEl>
                                          <p:spTgt spid="2"/>
                                        </p:tgtEl>
                                        <p:attrNameLst>
                                          <p:attrName>fillcolor</p:attrName>
                                        </p:attrNameLst>
                                      </p:cBhvr>
                                      <p:tavLst>
                                        <p:tav tm="0">
                                          <p:val>
                                            <p:clrVal>
                                              <a:schemeClr val="accent2"/>
                                            </p:clrVal>
                                          </p:val>
                                        </p:tav>
                                        <p:tav tm="50000">
                                          <p:val>
                                            <p:clrVal>
                                              <a:schemeClr val="hlink"/>
                                            </p:clrVal>
                                          </p:val>
                                        </p:tav>
                                      </p:tavLst>
                                    </p:anim>
                                    <p:set>
                                      <p:cBhvr>
                                        <p:cTn id="9" dur="500"/>
                                        <p:tgtEl>
                                          <p:spTgt spid="2"/>
                                        </p:tgtEl>
                                        <p:attrNameLst>
                                          <p:attrName>fill.type</p:attrName>
                                        </p:attrNameLst>
                                      </p:cBhvr>
                                      <p:to>
                                        <p:strVal val="solid"/>
                                      </p:to>
                                    </p:set>
                                  </p:childTnLst>
                                </p:cTn>
                              </p:par>
                            </p:childTnLst>
                          </p:cTn>
                        </p:par>
                        <p:par>
                          <p:cTn id="10" fill="hold">
                            <p:stCondLst>
                              <p:cond delay="3500"/>
                            </p:stCondLst>
                            <p:childTnLst>
                              <p:par>
                                <p:cTn id="11" presetID="10" presetClass="entr" presetSubtype="0" fill="hold" grpId="0" nodeType="after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95667C7-48E3-418E-9F88-21E6B8C64153}"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3631490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F88158A-FE61-470A-B441-18468EA07638}"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3726101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lang="en-US" altLang="ja-JP">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en-US" altLang="ja-JP">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2FF5AF0-25D3-4B8B-967C-DFA44C4B4F7B}"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4162385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lang="en-US" altLang="ja-JP">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en-US" altLang="ja-JP">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76E0B5ED-FB25-4CA9-892E-E4ABC8D46A5E}"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3826416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lang="en-US" altLang="ja-JP">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en-US" altLang="ja-JP">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5139FF0B-D832-4051-A48C-17C1E7DA535A}"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1507801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lang="en-US" altLang="ja-JP">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en-US" altLang="ja-JP">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87A87649-965F-411F-984B-265B755B2FBA}"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1884340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en-US" altLang="ja-JP">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en-US" altLang="ja-JP">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93C3FBD-080C-4B93-8754-E7D17EA7A2EB}"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1867784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3E99459-8F23-4C67-A57C-2EF2FF84DA1E}" type="datetimeFigureOut">
              <a:rPr kumimoji="1" lang="ja-JP" altLang="en-US" smtClean="0"/>
              <a:t>2025/3/19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389185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en-US" altLang="ja-JP">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en-US" altLang="ja-JP">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60D3FF0A-D06F-41A7-9992-505273971CE2}"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909812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49D8D6B-362E-4C2D-A6DC-04D606DC47DC}"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41835506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AFC0FB5-2390-4D89-951B-23E3806B9A96}" type="slidenum">
              <a:rPr lang="en-US" altLang="ja-JP" smtClean="0">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3133997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fld id="{749C2E1D-6316-4E30-B92B-1B0EB73C7AD6}" type="datetimeFigureOut">
              <a:rPr lang="ja-JP" altLang="en-US">
                <a:solidFill>
                  <a:prstClr val="black">
                    <a:tint val="75000"/>
                  </a:prstClr>
                </a:solidFill>
              </a:rPr>
              <a:pPr>
                <a:defRPr/>
              </a:pPr>
              <a:t>2025/3/19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1AF14635-5853-4277-A987-4BF2F5A95531}"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85994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60903C5F-1438-4268-ADDE-25D9CFF4E08F}" type="datetimeFigureOut">
              <a:rPr lang="ja-JP" altLang="en-US">
                <a:solidFill>
                  <a:prstClr val="black">
                    <a:tint val="75000"/>
                  </a:prstClr>
                </a:solidFill>
              </a:rPr>
              <a:pPr>
                <a:defRPr/>
              </a:pPr>
              <a:t>2025/3/19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50249545-DC56-4953-801F-32DCD5FB90B8}"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3052215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B3FE87CF-1C31-4BD4-8FD5-313D5D9BF33C}" type="datetimeFigureOut">
              <a:rPr lang="ja-JP" altLang="en-US">
                <a:solidFill>
                  <a:prstClr val="black">
                    <a:tint val="75000"/>
                  </a:prstClr>
                </a:solidFill>
              </a:rPr>
              <a:pPr>
                <a:defRPr/>
              </a:pPr>
              <a:t>2025/3/19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102748E5-002F-4733-81B6-090E93D95743}"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283284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fld id="{CCBF9274-3318-491F-8296-A84FF07472EC}" type="datetimeFigureOut">
              <a:rPr lang="ja-JP" altLang="en-US">
                <a:solidFill>
                  <a:prstClr val="black">
                    <a:tint val="75000"/>
                  </a:prstClr>
                </a:solidFill>
              </a:rPr>
              <a:pPr>
                <a:defRPr/>
              </a:pPr>
              <a:t>2025/3/19</a:t>
            </a:fld>
            <a:endParaRPr lang="ja-JP" altLang="en-US">
              <a:solidFill>
                <a:prstClr val="black">
                  <a:tint val="75000"/>
                </a:prstClr>
              </a:solidFill>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p:txBody>
          <a:bodyPr/>
          <a:lstStyle>
            <a:lvl1pPr>
              <a:defRPr/>
            </a:lvl1pPr>
          </a:lstStyle>
          <a:p>
            <a:pPr>
              <a:defRPr/>
            </a:pPr>
            <a:fld id="{19E9A3C9-178E-4DD1-849D-3FE82564EA5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1734187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fld id="{EE3F00EC-9871-4FBE-AB1A-905A451F2D7B}" type="datetimeFigureOut">
              <a:rPr lang="ja-JP" altLang="en-US">
                <a:solidFill>
                  <a:prstClr val="black">
                    <a:tint val="75000"/>
                  </a:prstClr>
                </a:solidFill>
              </a:rPr>
              <a:pPr>
                <a:defRPr/>
              </a:pPr>
              <a:t>2025/3/19</a:t>
            </a:fld>
            <a:endParaRPr lang="ja-JP" altLang="en-US">
              <a:solidFill>
                <a:prstClr val="black">
                  <a:tint val="75000"/>
                </a:prstClr>
              </a:solidFill>
            </a:endParaRPr>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ー 5"/>
          <p:cNvSpPr>
            <a:spLocks noGrp="1"/>
          </p:cNvSpPr>
          <p:nvPr>
            <p:ph type="sldNum" sz="quarter" idx="12"/>
          </p:nvPr>
        </p:nvSpPr>
        <p:spPr/>
        <p:txBody>
          <a:bodyPr/>
          <a:lstStyle>
            <a:lvl1pPr>
              <a:defRPr/>
            </a:lvl1pPr>
          </a:lstStyle>
          <a:p>
            <a:pPr>
              <a:defRPr/>
            </a:pPr>
            <a:fld id="{6B3D9C08-D9F4-48DC-BC4A-A9843B0F62B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2528303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fld id="{7B2CFB59-FC73-4285-9E98-4F1B9DBFD89A}" type="datetimeFigureOut">
              <a:rPr lang="ja-JP" altLang="en-US">
                <a:solidFill>
                  <a:prstClr val="black">
                    <a:tint val="75000"/>
                  </a:prstClr>
                </a:solidFill>
              </a:rPr>
              <a:pPr>
                <a:defRPr/>
              </a:pPr>
              <a:t>2025/3/19</a:t>
            </a:fld>
            <a:endParaRPr lang="ja-JP" altLang="en-US">
              <a:solidFill>
                <a:prstClr val="black">
                  <a:tint val="75000"/>
                </a:prstClr>
              </a:solidFill>
            </a:endParaRPr>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ー 5"/>
          <p:cNvSpPr>
            <a:spLocks noGrp="1"/>
          </p:cNvSpPr>
          <p:nvPr>
            <p:ph type="sldNum" sz="quarter" idx="12"/>
          </p:nvPr>
        </p:nvSpPr>
        <p:spPr/>
        <p:txBody>
          <a:bodyPr/>
          <a:lstStyle>
            <a:lvl1pPr>
              <a:defRPr/>
            </a:lvl1pPr>
          </a:lstStyle>
          <a:p>
            <a:pPr>
              <a:defRPr/>
            </a:pPr>
            <a:fld id="{283275A1-30C9-4AF3-8915-643A86FE49E1}"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429448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C5667673-90D0-4508-A2B8-7A95757087AA}" type="datetimeFigureOut">
              <a:rPr lang="ja-JP" altLang="en-US">
                <a:solidFill>
                  <a:prstClr val="black">
                    <a:tint val="75000"/>
                  </a:prstClr>
                </a:solidFill>
              </a:rPr>
              <a:pPr>
                <a:defRPr/>
              </a:pPr>
              <a:t>2025/3/19</a:t>
            </a:fld>
            <a:endParaRPr lang="ja-JP" altLang="en-US">
              <a:solidFill>
                <a:prstClr val="black">
                  <a:tint val="75000"/>
                </a:prstClr>
              </a:solidFill>
            </a:endParaRPr>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ー 5"/>
          <p:cNvSpPr>
            <a:spLocks noGrp="1"/>
          </p:cNvSpPr>
          <p:nvPr>
            <p:ph type="sldNum" sz="quarter" idx="12"/>
          </p:nvPr>
        </p:nvSpPr>
        <p:spPr/>
        <p:txBody>
          <a:bodyPr/>
          <a:lstStyle>
            <a:lvl1pPr>
              <a:defRPr/>
            </a:lvl1pPr>
          </a:lstStyle>
          <a:p>
            <a:pPr>
              <a:defRPr/>
            </a:pPr>
            <a:fld id="{44122D02-DDC9-44E0-99A9-61EA80029A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371054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3E99459-8F23-4C67-A57C-2EF2FF84DA1E}" type="datetimeFigureOut">
              <a:rPr kumimoji="1" lang="ja-JP" altLang="en-US" smtClean="0"/>
              <a:t>2025/3/19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4639424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05429598-9763-4DFE-92EC-6700CF5F713C}" type="datetimeFigureOut">
              <a:rPr lang="ja-JP" altLang="en-US">
                <a:solidFill>
                  <a:prstClr val="black">
                    <a:tint val="75000"/>
                  </a:prstClr>
                </a:solidFill>
              </a:rPr>
              <a:pPr>
                <a:defRPr/>
              </a:pPr>
              <a:t>2025/3/19</a:t>
            </a:fld>
            <a:endParaRPr lang="ja-JP" altLang="en-US">
              <a:solidFill>
                <a:prstClr val="black">
                  <a:tint val="75000"/>
                </a:prstClr>
              </a:solidFill>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p:txBody>
          <a:bodyPr/>
          <a:lstStyle>
            <a:lvl1pPr>
              <a:defRPr/>
            </a:lvl1pPr>
          </a:lstStyle>
          <a:p>
            <a:pPr>
              <a:defRPr/>
            </a:pPr>
            <a:fld id="{57DC5903-DF00-4AAC-88C6-2908C1924BF8}"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8584473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F154B1A2-4A00-4A55-8226-4F8F75640AA0}" type="datetimeFigureOut">
              <a:rPr lang="ja-JP" altLang="en-US">
                <a:solidFill>
                  <a:prstClr val="black">
                    <a:tint val="75000"/>
                  </a:prstClr>
                </a:solidFill>
              </a:rPr>
              <a:pPr>
                <a:defRPr/>
              </a:pPr>
              <a:t>2025/3/19</a:t>
            </a:fld>
            <a:endParaRPr lang="ja-JP" altLang="en-US">
              <a:solidFill>
                <a:prstClr val="black">
                  <a:tint val="75000"/>
                </a:prstClr>
              </a:solidFill>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p:txBody>
          <a:bodyPr/>
          <a:lstStyle>
            <a:lvl1pPr>
              <a:defRPr/>
            </a:lvl1pPr>
          </a:lstStyle>
          <a:p>
            <a:pPr>
              <a:defRPr/>
            </a:pPr>
            <a:fld id="{F1B0A9F7-71F9-45FD-8333-AC0A0E96646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6430891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9BFF3D47-B5E7-47A4-A5E9-C503598FB5BA}" type="datetimeFigureOut">
              <a:rPr lang="ja-JP" altLang="en-US">
                <a:solidFill>
                  <a:prstClr val="black">
                    <a:tint val="75000"/>
                  </a:prstClr>
                </a:solidFill>
              </a:rPr>
              <a:pPr>
                <a:defRPr/>
              </a:pPr>
              <a:t>2025/3/19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28E9E04A-7AE2-4E8D-BD2F-BD43653920A0}"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717852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4CBD104C-A606-4A72-A673-1D0B204A327A}" type="datetimeFigureOut">
              <a:rPr lang="ja-JP" altLang="en-US">
                <a:solidFill>
                  <a:prstClr val="black">
                    <a:tint val="75000"/>
                  </a:prstClr>
                </a:solidFill>
              </a:rPr>
              <a:pPr>
                <a:defRPr/>
              </a:pPr>
              <a:t>2025/3/19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8FF35D9F-5CD3-415E-B21A-AF57B3D2C6E3}"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9249213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lang="en-US" altLang="ja-JP"/>
          </a:p>
        </p:txBody>
      </p:sp>
      <p:sp>
        <p:nvSpPr>
          <p:cNvPr id="5" name="フッター プレースホルダー 4"/>
          <p:cNvSpPr>
            <a:spLocks noGrp="1"/>
          </p:cNvSpPr>
          <p:nvPr>
            <p:ph type="ftr" sz="quarter" idx="11"/>
          </p:nvPr>
        </p:nvSpPr>
        <p:spPr/>
        <p:txBody>
          <a:bodyPr/>
          <a:lstStyle/>
          <a:p>
            <a:endParaRPr lang="en-US" altLang="ja-JP"/>
          </a:p>
        </p:txBody>
      </p:sp>
      <p:sp>
        <p:nvSpPr>
          <p:cNvPr id="6" name="スライド番号プレースホルダー 5"/>
          <p:cNvSpPr>
            <a:spLocks noGrp="1"/>
          </p:cNvSpPr>
          <p:nvPr>
            <p:ph type="sldNum" sz="quarter" idx="12"/>
          </p:nvPr>
        </p:nvSpPr>
        <p:spPr/>
        <p:txBody>
          <a:bodyPr/>
          <a:lstStyle/>
          <a:p>
            <a:fld id="{40FBAF6C-D68C-4D04-9E2C-51F3F3C54CEB}" type="slidenum">
              <a:rPr lang="en-US" altLang="ja-JP" smtClean="0"/>
              <a:pPr/>
              <a:t>‹#›</a:t>
            </a:fld>
            <a:endParaRPr lang="en-US" altLang="ja-JP"/>
          </a:p>
        </p:txBody>
      </p:sp>
    </p:spTree>
    <p:extLst>
      <p:ext uri="{BB962C8B-B14F-4D97-AF65-F5344CB8AC3E}">
        <p14:creationId xmlns:p14="http://schemas.microsoft.com/office/powerpoint/2010/main" val="342727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500"/>
                                        <p:tgtEl>
                                          <p:spTgt spid="2"/>
                                        </p:tgtEl>
                                        <p:attrNameLst>
                                          <p:attrName>style.color</p:attrName>
                                        </p:attrNameLst>
                                      </p:cBhvr>
                                      <p:tavLst>
                                        <p:tav tm="0">
                                          <p:val>
                                            <p:clrVal>
                                              <a:srgbClr val="FFFF00"/>
                                            </p:clrVal>
                                          </p:val>
                                        </p:tav>
                                        <p:tav tm="50000">
                                          <p:val>
                                            <p:clrVal>
                                              <a:srgbClr val="FFFF00"/>
                                            </p:clrVal>
                                          </p:val>
                                        </p:tav>
                                      </p:tavLst>
                                    </p:anim>
                                    <p:anim calcmode="discrete" valueType="clr">
                                      <p:cBhvr>
                                        <p:cTn id="8" dur="500"/>
                                        <p:tgtEl>
                                          <p:spTgt spid="2"/>
                                        </p:tgtEl>
                                        <p:attrNameLst>
                                          <p:attrName>fillcolor</p:attrName>
                                        </p:attrNameLst>
                                      </p:cBhvr>
                                      <p:tavLst>
                                        <p:tav tm="0">
                                          <p:val>
                                            <p:clrVal>
                                              <a:schemeClr val="accent2"/>
                                            </p:clrVal>
                                          </p:val>
                                        </p:tav>
                                        <p:tav tm="50000">
                                          <p:val>
                                            <p:clrVal>
                                              <a:schemeClr val="hlink"/>
                                            </p:clrVal>
                                          </p:val>
                                        </p:tav>
                                      </p:tavLst>
                                    </p:anim>
                                    <p:set>
                                      <p:cBhvr>
                                        <p:cTn id="9" dur="500"/>
                                        <p:tgtEl>
                                          <p:spTgt spid="2"/>
                                        </p:tgtEl>
                                        <p:attrNameLst>
                                          <p:attrName>fill.type</p:attrName>
                                        </p:attrNameLst>
                                      </p:cBhvr>
                                      <p:to>
                                        <p:strVal val="solid"/>
                                      </p:to>
                                    </p:set>
                                  </p:childTnLst>
                                </p:cTn>
                              </p:par>
                            </p:childTnLst>
                          </p:cTn>
                        </p:par>
                        <p:par>
                          <p:cTn id="10" fill="hold">
                            <p:stCondLst>
                              <p:cond delay="3500"/>
                            </p:stCondLst>
                            <p:childTnLst>
                              <p:par>
                                <p:cTn id="11" presetID="10" presetClass="entr" presetSubtype="0" fill="hold" grpId="0" nodeType="after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en-US" altLang="ja-JP"/>
          </a:p>
        </p:txBody>
      </p:sp>
      <p:sp>
        <p:nvSpPr>
          <p:cNvPr id="5" name="フッター プレースホルダー 4"/>
          <p:cNvSpPr>
            <a:spLocks noGrp="1"/>
          </p:cNvSpPr>
          <p:nvPr>
            <p:ph type="ftr" sz="quarter" idx="11"/>
          </p:nvPr>
        </p:nvSpPr>
        <p:spPr/>
        <p:txBody>
          <a:bodyPr/>
          <a:lstStyle/>
          <a:p>
            <a:endParaRPr lang="en-US" altLang="ja-JP"/>
          </a:p>
        </p:txBody>
      </p:sp>
      <p:sp>
        <p:nvSpPr>
          <p:cNvPr id="6" name="スライド番号プレースホルダー 5"/>
          <p:cNvSpPr>
            <a:spLocks noGrp="1"/>
          </p:cNvSpPr>
          <p:nvPr>
            <p:ph type="sldNum" sz="quarter" idx="12"/>
          </p:nvPr>
        </p:nvSpPr>
        <p:spPr/>
        <p:txBody>
          <a:bodyPr/>
          <a:lstStyle/>
          <a:p>
            <a:fld id="{295667C7-48E3-418E-9F88-21E6B8C64153}" type="slidenum">
              <a:rPr lang="en-US" altLang="ja-JP" smtClean="0"/>
              <a:pPr/>
              <a:t>‹#›</a:t>
            </a:fld>
            <a:endParaRPr lang="en-US" altLang="ja-JP"/>
          </a:p>
        </p:txBody>
      </p:sp>
    </p:spTree>
    <p:extLst>
      <p:ext uri="{BB962C8B-B14F-4D97-AF65-F5344CB8AC3E}">
        <p14:creationId xmlns:p14="http://schemas.microsoft.com/office/powerpoint/2010/main" val="29866692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lang="en-US" altLang="ja-JP"/>
          </a:p>
        </p:txBody>
      </p:sp>
      <p:sp>
        <p:nvSpPr>
          <p:cNvPr id="5" name="フッター プレースホルダー 4"/>
          <p:cNvSpPr>
            <a:spLocks noGrp="1"/>
          </p:cNvSpPr>
          <p:nvPr>
            <p:ph type="ftr" sz="quarter" idx="11"/>
          </p:nvPr>
        </p:nvSpPr>
        <p:spPr/>
        <p:txBody>
          <a:bodyPr/>
          <a:lstStyle/>
          <a:p>
            <a:endParaRPr lang="en-US" altLang="ja-JP"/>
          </a:p>
        </p:txBody>
      </p:sp>
      <p:sp>
        <p:nvSpPr>
          <p:cNvPr id="6" name="スライド番号プレースホルダー 5"/>
          <p:cNvSpPr>
            <a:spLocks noGrp="1"/>
          </p:cNvSpPr>
          <p:nvPr>
            <p:ph type="sldNum" sz="quarter" idx="12"/>
          </p:nvPr>
        </p:nvSpPr>
        <p:spPr/>
        <p:txBody>
          <a:bodyPr/>
          <a:lstStyle/>
          <a:p>
            <a:fld id="{DF88158A-FE61-470A-B441-18468EA07638}" type="slidenum">
              <a:rPr lang="en-US" altLang="ja-JP" smtClean="0"/>
              <a:pPr/>
              <a:t>‹#›</a:t>
            </a:fld>
            <a:endParaRPr lang="en-US" altLang="ja-JP"/>
          </a:p>
        </p:txBody>
      </p:sp>
    </p:spTree>
    <p:extLst>
      <p:ext uri="{BB962C8B-B14F-4D97-AF65-F5344CB8AC3E}">
        <p14:creationId xmlns:p14="http://schemas.microsoft.com/office/powerpoint/2010/main" val="1632837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lang="en-US" altLang="ja-JP"/>
          </a:p>
        </p:txBody>
      </p:sp>
      <p:sp>
        <p:nvSpPr>
          <p:cNvPr id="6" name="フッター プレースホルダー 5"/>
          <p:cNvSpPr>
            <a:spLocks noGrp="1"/>
          </p:cNvSpPr>
          <p:nvPr>
            <p:ph type="ftr" sz="quarter" idx="11"/>
          </p:nvPr>
        </p:nvSpPr>
        <p:spPr/>
        <p:txBody>
          <a:bodyPr/>
          <a:lstStyle/>
          <a:p>
            <a:endParaRPr lang="en-US" altLang="ja-JP"/>
          </a:p>
        </p:txBody>
      </p:sp>
      <p:sp>
        <p:nvSpPr>
          <p:cNvPr id="7" name="スライド番号プレースホルダー 6"/>
          <p:cNvSpPr>
            <a:spLocks noGrp="1"/>
          </p:cNvSpPr>
          <p:nvPr>
            <p:ph type="sldNum" sz="quarter" idx="12"/>
          </p:nvPr>
        </p:nvSpPr>
        <p:spPr/>
        <p:txBody>
          <a:bodyPr/>
          <a:lstStyle/>
          <a:p>
            <a:fld id="{C2FF5AF0-25D3-4B8B-967C-DFA44C4B4F7B}" type="slidenum">
              <a:rPr lang="en-US" altLang="ja-JP" smtClean="0"/>
              <a:pPr/>
              <a:t>‹#›</a:t>
            </a:fld>
            <a:endParaRPr lang="en-US" altLang="ja-JP"/>
          </a:p>
        </p:txBody>
      </p:sp>
    </p:spTree>
    <p:extLst>
      <p:ext uri="{BB962C8B-B14F-4D97-AF65-F5344CB8AC3E}">
        <p14:creationId xmlns:p14="http://schemas.microsoft.com/office/powerpoint/2010/main" val="41866143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lang="en-US" altLang="ja-JP"/>
          </a:p>
        </p:txBody>
      </p:sp>
      <p:sp>
        <p:nvSpPr>
          <p:cNvPr id="8" name="フッター プレースホルダー 7"/>
          <p:cNvSpPr>
            <a:spLocks noGrp="1"/>
          </p:cNvSpPr>
          <p:nvPr>
            <p:ph type="ftr" sz="quarter" idx="11"/>
          </p:nvPr>
        </p:nvSpPr>
        <p:spPr/>
        <p:txBody>
          <a:bodyPr/>
          <a:lstStyle/>
          <a:p>
            <a:endParaRPr lang="en-US" altLang="ja-JP"/>
          </a:p>
        </p:txBody>
      </p:sp>
      <p:sp>
        <p:nvSpPr>
          <p:cNvPr id="9" name="スライド番号プレースホルダー 8"/>
          <p:cNvSpPr>
            <a:spLocks noGrp="1"/>
          </p:cNvSpPr>
          <p:nvPr>
            <p:ph type="sldNum" sz="quarter" idx="12"/>
          </p:nvPr>
        </p:nvSpPr>
        <p:spPr/>
        <p:txBody>
          <a:bodyPr/>
          <a:lstStyle/>
          <a:p>
            <a:fld id="{76E0B5ED-FB25-4CA9-892E-E4ABC8D46A5E}" type="slidenum">
              <a:rPr lang="en-US" altLang="ja-JP" smtClean="0"/>
              <a:pPr/>
              <a:t>‹#›</a:t>
            </a:fld>
            <a:endParaRPr lang="en-US" altLang="ja-JP"/>
          </a:p>
        </p:txBody>
      </p:sp>
    </p:spTree>
    <p:extLst>
      <p:ext uri="{BB962C8B-B14F-4D97-AF65-F5344CB8AC3E}">
        <p14:creationId xmlns:p14="http://schemas.microsoft.com/office/powerpoint/2010/main" val="3022850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lang="en-US" altLang="ja-JP"/>
          </a:p>
        </p:txBody>
      </p:sp>
      <p:sp>
        <p:nvSpPr>
          <p:cNvPr id="4" name="フッター プレースホルダー 3"/>
          <p:cNvSpPr>
            <a:spLocks noGrp="1"/>
          </p:cNvSpPr>
          <p:nvPr>
            <p:ph type="ftr" sz="quarter" idx="11"/>
          </p:nvPr>
        </p:nvSpPr>
        <p:spPr/>
        <p:txBody>
          <a:bodyPr/>
          <a:lstStyle/>
          <a:p>
            <a:endParaRPr lang="en-US" altLang="ja-JP"/>
          </a:p>
        </p:txBody>
      </p:sp>
      <p:sp>
        <p:nvSpPr>
          <p:cNvPr id="5" name="スライド番号プレースホルダー 4"/>
          <p:cNvSpPr>
            <a:spLocks noGrp="1"/>
          </p:cNvSpPr>
          <p:nvPr>
            <p:ph type="sldNum" sz="quarter" idx="12"/>
          </p:nvPr>
        </p:nvSpPr>
        <p:spPr/>
        <p:txBody>
          <a:bodyPr/>
          <a:lstStyle/>
          <a:p>
            <a:fld id="{5139FF0B-D832-4051-A48C-17C1E7DA535A}" type="slidenum">
              <a:rPr lang="en-US" altLang="ja-JP" smtClean="0"/>
              <a:pPr/>
              <a:t>‹#›</a:t>
            </a:fld>
            <a:endParaRPr lang="en-US" altLang="ja-JP"/>
          </a:p>
        </p:txBody>
      </p:sp>
    </p:spTree>
    <p:extLst>
      <p:ext uri="{BB962C8B-B14F-4D97-AF65-F5344CB8AC3E}">
        <p14:creationId xmlns:p14="http://schemas.microsoft.com/office/powerpoint/2010/main" val="336986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3E99459-8F23-4C67-A57C-2EF2FF84DA1E}" type="datetimeFigureOut">
              <a:rPr kumimoji="1" lang="ja-JP" altLang="en-US" smtClean="0"/>
              <a:t>2025/3/19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2990269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lang="en-US" altLang="ja-JP"/>
          </a:p>
        </p:txBody>
      </p:sp>
      <p:sp>
        <p:nvSpPr>
          <p:cNvPr id="3" name="フッター プレースホルダー 2"/>
          <p:cNvSpPr>
            <a:spLocks noGrp="1"/>
          </p:cNvSpPr>
          <p:nvPr>
            <p:ph type="ftr" sz="quarter" idx="11"/>
          </p:nvPr>
        </p:nvSpPr>
        <p:spPr/>
        <p:txBody>
          <a:bodyPr/>
          <a:lstStyle/>
          <a:p>
            <a:endParaRPr lang="en-US" altLang="ja-JP"/>
          </a:p>
        </p:txBody>
      </p:sp>
      <p:sp>
        <p:nvSpPr>
          <p:cNvPr id="4" name="スライド番号プレースホルダー 3"/>
          <p:cNvSpPr>
            <a:spLocks noGrp="1"/>
          </p:cNvSpPr>
          <p:nvPr>
            <p:ph type="sldNum" sz="quarter" idx="12"/>
          </p:nvPr>
        </p:nvSpPr>
        <p:spPr/>
        <p:txBody>
          <a:bodyPr/>
          <a:lstStyle/>
          <a:p>
            <a:fld id="{87A87649-965F-411F-984B-265B755B2FBA}" type="slidenum">
              <a:rPr lang="en-US" altLang="ja-JP" smtClean="0"/>
              <a:pPr/>
              <a:t>‹#›</a:t>
            </a:fld>
            <a:endParaRPr lang="en-US" altLang="ja-JP"/>
          </a:p>
        </p:txBody>
      </p:sp>
    </p:spTree>
    <p:extLst>
      <p:ext uri="{BB962C8B-B14F-4D97-AF65-F5344CB8AC3E}">
        <p14:creationId xmlns:p14="http://schemas.microsoft.com/office/powerpoint/2010/main" val="31064555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en-US" altLang="ja-JP"/>
          </a:p>
        </p:txBody>
      </p:sp>
      <p:sp>
        <p:nvSpPr>
          <p:cNvPr id="6" name="フッター プレースホルダー 5"/>
          <p:cNvSpPr>
            <a:spLocks noGrp="1"/>
          </p:cNvSpPr>
          <p:nvPr>
            <p:ph type="ftr" sz="quarter" idx="11"/>
          </p:nvPr>
        </p:nvSpPr>
        <p:spPr/>
        <p:txBody>
          <a:bodyPr/>
          <a:lstStyle/>
          <a:p>
            <a:endParaRPr lang="en-US" altLang="ja-JP"/>
          </a:p>
        </p:txBody>
      </p:sp>
      <p:sp>
        <p:nvSpPr>
          <p:cNvPr id="7" name="スライド番号プレースホルダー 6"/>
          <p:cNvSpPr>
            <a:spLocks noGrp="1"/>
          </p:cNvSpPr>
          <p:nvPr>
            <p:ph type="sldNum" sz="quarter" idx="12"/>
          </p:nvPr>
        </p:nvSpPr>
        <p:spPr/>
        <p:txBody>
          <a:bodyPr/>
          <a:lstStyle/>
          <a:p>
            <a:fld id="{C93C3FBD-080C-4B93-8754-E7D17EA7A2EB}" type="slidenum">
              <a:rPr lang="en-US" altLang="ja-JP" smtClean="0"/>
              <a:pPr/>
              <a:t>‹#›</a:t>
            </a:fld>
            <a:endParaRPr lang="en-US" altLang="ja-JP"/>
          </a:p>
        </p:txBody>
      </p:sp>
    </p:spTree>
    <p:extLst>
      <p:ext uri="{BB962C8B-B14F-4D97-AF65-F5344CB8AC3E}">
        <p14:creationId xmlns:p14="http://schemas.microsoft.com/office/powerpoint/2010/main" val="39876938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en-US" altLang="ja-JP"/>
          </a:p>
        </p:txBody>
      </p:sp>
      <p:sp>
        <p:nvSpPr>
          <p:cNvPr id="6" name="フッター プレースホルダー 5"/>
          <p:cNvSpPr>
            <a:spLocks noGrp="1"/>
          </p:cNvSpPr>
          <p:nvPr>
            <p:ph type="ftr" sz="quarter" idx="11"/>
          </p:nvPr>
        </p:nvSpPr>
        <p:spPr/>
        <p:txBody>
          <a:bodyPr/>
          <a:lstStyle/>
          <a:p>
            <a:endParaRPr lang="en-US" altLang="ja-JP"/>
          </a:p>
        </p:txBody>
      </p:sp>
      <p:sp>
        <p:nvSpPr>
          <p:cNvPr id="7" name="スライド番号プレースホルダー 6"/>
          <p:cNvSpPr>
            <a:spLocks noGrp="1"/>
          </p:cNvSpPr>
          <p:nvPr>
            <p:ph type="sldNum" sz="quarter" idx="12"/>
          </p:nvPr>
        </p:nvSpPr>
        <p:spPr/>
        <p:txBody>
          <a:bodyPr/>
          <a:lstStyle/>
          <a:p>
            <a:fld id="{60D3FF0A-D06F-41A7-9992-505273971CE2}" type="slidenum">
              <a:rPr lang="en-US" altLang="ja-JP" smtClean="0"/>
              <a:pPr/>
              <a:t>‹#›</a:t>
            </a:fld>
            <a:endParaRPr lang="en-US" altLang="ja-JP"/>
          </a:p>
        </p:txBody>
      </p:sp>
    </p:spTree>
    <p:extLst>
      <p:ext uri="{BB962C8B-B14F-4D97-AF65-F5344CB8AC3E}">
        <p14:creationId xmlns:p14="http://schemas.microsoft.com/office/powerpoint/2010/main" val="42116422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en-US" altLang="ja-JP"/>
          </a:p>
        </p:txBody>
      </p:sp>
      <p:sp>
        <p:nvSpPr>
          <p:cNvPr id="5" name="フッター プレースホルダー 4"/>
          <p:cNvSpPr>
            <a:spLocks noGrp="1"/>
          </p:cNvSpPr>
          <p:nvPr>
            <p:ph type="ftr" sz="quarter" idx="11"/>
          </p:nvPr>
        </p:nvSpPr>
        <p:spPr/>
        <p:txBody>
          <a:bodyPr/>
          <a:lstStyle/>
          <a:p>
            <a:endParaRPr lang="en-US" altLang="ja-JP"/>
          </a:p>
        </p:txBody>
      </p:sp>
      <p:sp>
        <p:nvSpPr>
          <p:cNvPr id="6" name="スライド番号プレースホルダー 5"/>
          <p:cNvSpPr>
            <a:spLocks noGrp="1"/>
          </p:cNvSpPr>
          <p:nvPr>
            <p:ph type="sldNum" sz="quarter" idx="12"/>
          </p:nvPr>
        </p:nvSpPr>
        <p:spPr/>
        <p:txBody>
          <a:bodyPr/>
          <a:lstStyle/>
          <a:p>
            <a:fld id="{C49D8D6B-362E-4C2D-A6DC-04D606DC47DC}" type="slidenum">
              <a:rPr lang="en-US" altLang="ja-JP" smtClean="0"/>
              <a:pPr/>
              <a:t>‹#›</a:t>
            </a:fld>
            <a:endParaRPr lang="en-US" altLang="ja-JP"/>
          </a:p>
        </p:txBody>
      </p:sp>
    </p:spTree>
    <p:extLst>
      <p:ext uri="{BB962C8B-B14F-4D97-AF65-F5344CB8AC3E}">
        <p14:creationId xmlns:p14="http://schemas.microsoft.com/office/powerpoint/2010/main" val="8339434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en-US" altLang="ja-JP"/>
          </a:p>
        </p:txBody>
      </p:sp>
      <p:sp>
        <p:nvSpPr>
          <p:cNvPr id="5" name="フッター プレースホルダー 4"/>
          <p:cNvSpPr>
            <a:spLocks noGrp="1"/>
          </p:cNvSpPr>
          <p:nvPr>
            <p:ph type="ftr" sz="quarter" idx="11"/>
          </p:nvPr>
        </p:nvSpPr>
        <p:spPr/>
        <p:txBody>
          <a:bodyPr/>
          <a:lstStyle/>
          <a:p>
            <a:endParaRPr lang="en-US" altLang="ja-JP"/>
          </a:p>
        </p:txBody>
      </p:sp>
      <p:sp>
        <p:nvSpPr>
          <p:cNvPr id="6" name="スライド番号プレースホルダー 5"/>
          <p:cNvSpPr>
            <a:spLocks noGrp="1"/>
          </p:cNvSpPr>
          <p:nvPr>
            <p:ph type="sldNum" sz="quarter" idx="12"/>
          </p:nvPr>
        </p:nvSpPr>
        <p:spPr/>
        <p:txBody>
          <a:bodyPr/>
          <a:lstStyle/>
          <a:p>
            <a:fld id="{7AFC0FB5-2390-4D89-951B-23E3806B9A96}" type="slidenum">
              <a:rPr lang="en-US" altLang="ja-JP" smtClean="0"/>
              <a:pPr/>
              <a:t>‹#›</a:t>
            </a:fld>
            <a:endParaRPr lang="en-US" altLang="ja-JP"/>
          </a:p>
        </p:txBody>
      </p:sp>
    </p:spTree>
    <p:extLst>
      <p:ext uri="{BB962C8B-B14F-4D97-AF65-F5344CB8AC3E}">
        <p14:creationId xmlns:p14="http://schemas.microsoft.com/office/powerpoint/2010/main" val="456144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3E99459-8F23-4C67-A57C-2EF2FF84DA1E}" type="datetimeFigureOut">
              <a:rPr kumimoji="1" lang="ja-JP" altLang="en-US" smtClean="0"/>
              <a:t>2025/3/19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1833386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3E99459-8F23-4C67-A57C-2EF2FF84DA1E}" type="datetimeFigureOut">
              <a:rPr kumimoji="1" lang="ja-JP" altLang="en-US" smtClean="0"/>
              <a:t>2025/3/19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1920181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3E99459-8F23-4C67-A57C-2EF2FF84DA1E}" type="datetimeFigureOut">
              <a:rPr kumimoji="1" lang="ja-JP" altLang="en-US" smtClean="0"/>
              <a:t>2025/3/19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3814337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3E99459-8F23-4C67-A57C-2EF2FF84DA1E}" type="datetimeFigureOut">
              <a:rPr kumimoji="1" lang="ja-JP" altLang="en-US" smtClean="0"/>
              <a:t>2025/3/19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3641006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3E99459-8F23-4C67-A57C-2EF2FF84DA1E}" type="datetimeFigureOut">
              <a:rPr kumimoji="1" lang="ja-JP" altLang="en-US" smtClean="0"/>
              <a:t>2025/3/19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1673103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E99459-8F23-4C67-A57C-2EF2FF84DA1E}" type="datetimeFigureOut">
              <a:rPr kumimoji="1" lang="ja-JP" altLang="en-US" smtClean="0"/>
              <a:t>2025/3/19</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5D0874-57B5-420B-A04D-E7CEFDEB3DAC}" type="slidenum">
              <a:rPr kumimoji="1" lang="ja-JP" altLang="en-US" smtClean="0"/>
              <a:t>‹#›</a:t>
            </a:fld>
            <a:endParaRPr kumimoji="1" lang="ja-JP" altLang="en-US"/>
          </a:p>
        </p:txBody>
      </p:sp>
    </p:spTree>
    <p:extLst>
      <p:ext uri="{BB962C8B-B14F-4D97-AF65-F5344CB8AC3E}">
        <p14:creationId xmlns:p14="http://schemas.microsoft.com/office/powerpoint/2010/main" val="402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US" altLang="ja-JP">
              <a:solidFill>
                <a:prstClr val="black">
                  <a:tint val="75000"/>
                </a:prstClr>
              </a:solidFill>
              <a:latin typeface="Arial" charset="0"/>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US" altLang="ja-JP">
              <a:solidFill>
                <a:prstClr val="black">
                  <a:tint val="75000"/>
                </a:prstClr>
              </a:solidFill>
              <a:latin typeface="Arial" charset="0"/>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42553907-0251-4DD3-BBA6-A8B2F0858065}" type="slidenum">
              <a:rPr lang="en-US" altLang="ja-JP" smtClean="0">
                <a:solidFill>
                  <a:prstClr val="black">
                    <a:tint val="75000"/>
                  </a:prstClr>
                </a:solidFill>
                <a:latin typeface="Arial" charset="0"/>
              </a:rPr>
              <a:pPr fontAlgn="base">
                <a:spcBef>
                  <a:spcPct val="0"/>
                </a:spcBef>
                <a:spcAft>
                  <a:spcPct val="0"/>
                </a:spcAft>
              </a:pPr>
              <a:t>‹#›</a:t>
            </a:fld>
            <a:endParaRPr lang="en-US" altLang="ja-JP">
              <a:solidFill>
                <a:prstClr val="black">
                  <a:tint val="75000"/>
                </a:prstClr>
              </a:solidFill>
              <a:latin typeface="Arial" charset="0"/>
            </a:endParaRPr>
          </a:p>
        </p:txBody>
      </p:sp>
    </p:spTree>
    <p:extLst>
      <p:ext uri="{BB962C8B-B14F-4D97-AF65-F5344CB8AC3E}">
        <p14:creationId xmlns:p14="http://schemas.microsoft.com/office/powerpoint/2010/main" val="3849465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ＭＳ Ｐゴシック" pitchFamily="50" charset="-128"/>
              </a:defRPr>
            </a:lvl1pPr>
          </a:lstStyle>
          <a:p>
            <a:pPr fontAlgn="base">
              <a:spcBef>
                <a:spcPct val="0"/>
              </a:spcBef>
              <a:spcAft>
                <a:spcPct val="0"/>
              </a:spcAft>
              <a:defRPr/>
            </a:pPr>
            <a:fld id="{167D5EF9-8DD2-4BF3-A965-18B8DFA301F2}" type="datetimeFigureOut">
              <a:rPr lang="ja-JP" altLang="en-US">
                <a:solidFill>
                  <a:prstClr val="black">
                    <a:tint val="75000"/>
                  </a:prstClr>
                </a:solidFill>
                <a:latin typeface="Lucida Sans Unicode" pitchFamily="34" charset="0"/>
              </a:rPr>
              <a:pPr fontAlgn="base">
                <a:spcBef>
                  <a:spcPct val="0"/>
                </a:spcBef>
                <a:spcAft>
                  <a:spcPct val="0"/>
                </a:spcAft>
                <a:defRPr/>
              </a:pPr>
              <a:t>2025/3/19</a:t>
            </a:fld>
            <a:endParaRPr lang="ja-JP" altLang="en-US">
              <a:solidFill>
                <a:prstClr val="black">
                  <a:tint val="75000"/>
                </a:prstClr>
              </a:solidFill>
              <a:latin typeface="Lucida Sans Unicode" pitchFamily="34" charset="0"/>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ＭＳ Ｐゴシック" pitchFamily="50" charset="-128"/>
              </a:defRPr>
            </a:lvl1pPr>
          </a:lstStyle>
          <a:p>
            <a:pPr fontAlgn="base">
              <a:spcBef>
                <a:spcPct val="0"/>
              </a:spcBef>
              <a:spcAft>
                <a:spcPct val="0"/>
              </a:spcAft>
              <a:defRPr/>
            </a:pPr>
            <a:endParaRPr lang="ja-JP" altLang="en-US">
              <a:solidFill>
                <a:prstClr val="black">
                  <a:tint val="75000"/>
                </a:prstClr>
              </a:solidFill>
              <a:latin typeface="Lucida Sans Unicode" pitchFamily="34" charset="0"/>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ＭＳ Ｐゴシック" pitchFamily="50" charset="-128"/>
              </a:defRPr>
            </a:lvl1pPr>
          </a:lstStyle>
          <a:p>
            <a:pPr fontAlgn="base">
              <a:spcBef>
                <a:spcPct val="0"/>
              </a:spcBef>
              <a:spcAft>
                <a:spcPct val="0"/>
              </a:spcAft>
              <a:defRPr/>
            </a:pPr>
            <a:fld id="{814D6674-0777-4157-8D60-52451342A3B4}" type="slidenum">
              <a:rPr lang="ja-JP" altLang="en-US">
                <a:solidFill>
                  <a:prstClr val="black">
                    <a:tint val="75000"/>
                  </a:prstClr>
                </a:solidFill>
                <a:latin typeface="Lucida Sans Unicode" pitchFamily="34" charset="0"/>
              </a:rPr>
              <a:pPr fontAlgn="base">
                <a:spcBef>
                  <a:spcPct val="0"/>
                </a:spcBef>
                <a:spcAft>
                  <a:spcPct val="0"/>
                </a:spcAft>
                <a:defRPr/>
              </a:pPr>
              <a:t>‹#›</a:t>
            </a:fld>
            <a:endParaRPr lang="ja-JP" altLang="en-US">
              <a:solidFill>
                <a:prstClr val="black">
                  <a:tint val="75000"/>
                </a:prstClr>
              </a:solidFill>
              <a:latin typeface="Lucida Sans Unicode" pitchFamily="34" charset="0"/>
            </a:endParaRPr>
          </a:p>
        </p:txBody>
      </p:sp>
    </p:spTree>
    <p:extLst>
      <p:ext uri="{BB962C8B-B14F-4D97-AF65-F5344CB8AC3E}">
        <p14:creationId xmlns:p14="http://schemas.microsoft.com/office/powerpoint/2010/main" val="105783604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ja-JP"/>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ja-JP"/>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53907-0251-4DD3-BBA6-A8B2F0858065}" type="slidenum">
              <a:rPr lang="en-US" altLang="ja-JP" smtClean="0"/>
              <a:pPr/>
              <a:t>‹#›</a:t>
            </a:fld>
            <a:endParaRPr lang="en-US" altLang="ja-JP"/>
          </a:p>
        </p:txBody>
      </p:sp>
    </p:spTree>
    <p:extLst>
      <p:ext uri="{BB962C8B-B14F-4D97-AF65-F5344CB8AC3E}">
        <p14:creationId xmlns:p14="http://schemas.microsoft.com/office/powerpoint/2010/main" val="92514111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テキスト ボックス 1"/>
          <p:cNvSpPr txBox="1">
            <a:spLocks noChangeArrowheads="1"/>
          </p:cNvSpPr>
          <p:nvPr/>
        </p:nvSpPr>
        <p:spPr bwMode="auto">
          <a:xfrm>
            <a:off x="179512" y="1145682"/>
            <a:ext cx="874846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fontAlgn="base" hangingPunct="1">
              <a:spcBef>
                <a:spcPct val="0"/>
              </a:spcBef>
              <a:spcAft>
                <a:spcPct val="0"/>
              </a:spcAft>
              <a:buFontTx/>
              <a:buNone/>
            </a:pPr>
            <a:r>
              <a:rPr lang="ja-JP" altLang="en-US" sz="5400" b="1" dirty="0">
                <a:solidFill>
                  <a:schemeClr val="accent6">
                    <a:lumMod val="75000"/>
                  </a:schemeClr>
                </a:solidFill>
                <a:latin typeface="メイリオ" panose="020B0604030504040204" pitchFamily="50" charset="-128"/>
                <a:ea typeface="メイリオ" panose="020B0604030504040204" pitchFamily="50" charset="-128"/>
              </a:rPr>
              <a:t>じしん</a:t>
            </a:r>
            <a:r>
              <a:rPr lang="ja-JP" altLang="en-US" sz="5400" b="1" dirty="0">
                <a:solidFill>
                  <a:prstClr val="black"/>
                </a:solidFill>
                <a:latin typeface="メイリオ" panose="020B0604030504040204" pitchFamily="50" charset="-128"/>
                <a:ea typeface="メイリオ" panose="020B0604030504040204" pitchFamily="50" charset="-128"/>
              </a:rPr>
              <a:t>や</a:t>
            </a:r>
            <a:r>
              <a:rPr lang="ja-JP" altLang="en-US" sz="5400" b="1" dirty="0">
                <a:solidFill>
                  <a:srgbClr val="00B0F0"/>
                </a:solidFill>
                <a:latin typeface="メイリオ" panose="020B0604030504040204" pitchFamily="50" charset="-128"/>
                <a:ea typeface="メイリオ" panose="020B0604030504040204" pitchFamily="50" charset="-128"/>
              </a:rPr>
              <a:t>つなみ</a:t>
            </a:r>
            <a:r>
              <a:rPr lang="ja-JP" altLang="en-US" sz="5400" b="1" dirty="0">
                <a:solidFill>
                  <a:prstClr val="black"/>
                </a:solidFill>
                <a:latin typeface="メイリオ" panose="020B0604030504040204" pitchFamily="50" charset="-128"/>
                <a:ea typeface="メイリオ" panose="020B0604030504040204" pitchFamily="50" charset="-128"/>
              </a:rPr>
              <a:t>から</a:t>
            </a:r>
            <a:endParaRPr lang="en-US" altLang="ja-JP" sz="5400" b="1" dirty="0">
              <a:solidFill>
                <a:prstClr val="black"/>
              </a:solidFill>
              <a:latin typeface="メイリオ" panose="020B0604030504040204" pitchFamily="50" charset="-128"/>
              <a:ea typeface="メイリオ" panose="020B0604030504040204" pitchFamily="50" charset="-128"/>
            </a:endParaRPr>
          </a:p>
          <a:p>
            <a:pPr algn="ctr" eaLnBrk="1" fontAlgn="base" hangingPunct="1">
              <a:spcBef>
                <a:spcPct val="0"/>
              </a:spcBef>
              <a:spcAft>
                <a:spcPct val="0"/>
              </a:spcAft>
              <a:buFontTx/>
              <a:buNone/>
            </a:pPr>
            <a:r>
              <a:rPr lang="ja-JP" altLang="en-US" sz="5400" b="1" dirty="0">
                <a:solidFill>
                  <a:prstClr val="black"/>
                </a:solidFill>
                <a:latin typeface="メイリオ" panose="020B0604030504040204" pitchFamily="50" charset="-128"/>
                <a:ea typeface="メイリオ" panose="020B0604030504040204" pitchFamily="50" charset="-128"/>
              </a:rPr>
              <a:t>いのちをまもるために</a:t>
            </a:r>
          </a:p>
        </p:txBody>
      </p:sp>
      <p:sp>
        <p:nvSpPr>
          <p:cNvPr id="8" name="Rectangle 3"/>
          <p:cNvSpPr txBox="1">
            <a:spLocks noChangeArrowheads="1"/>
          </p:cNvSpPr>
          <p:nvPr/>
        </p:nvSpPr>
        <p:spPr>
          <a:xfrm>
            <a:off x="701317" y="2900008"/>
            <a:ext cx="7704856" cy="1584176"/>
          </a:xfrm>
          <a:prstGeom prst="rect">
            <a:avLst/>
          </a:prstGeom>
          <a:ln>
            <a:noFill/>
          </a:ln>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r>
              <a:rPr lang="ja-JP" altLang="en-US" sz="4000" dirty="0">
                <a:solidFill>
                  <a:srgbClr val="9A0000"/>
                </a:solidFill>
                <a:latin typeface="メイリオ" panose="020B0604030504040204" pitchFamily="50" charset="-128"/>
                <a:ea typeface="メイリオ" panose="020B0604030504040204" pitchFamily="50" charset="-128"/>
              </a:rPr>
              <a:t>〇〇〇　小学校　</a:t>
            </a:r>
            <a:endParaRPr lang="en-US" altLang="ja-JP" sz="4000" dirty="0">
              <a:solidFill>
                <a:srgbClr val="9A0000"/>
              </a:solidFill>
              <a:latin typeface="メイリオ" panose="020B0604030504040204" pitchFamily="50" charset="-128"/>
              <a:ea typeface="メイリオ" panose="020B0604030504040204" pitchFamily="50" charset="-128"/>
            </a:endParaRPr>
          </a:p>
          <a:p>
            <a:r>
              <a:rPr lang="ja-JP" altLang="en-US" sz="4000" dirty="0">
                <a:solidFill>
                  <a:srgbClr val="9A0000"/>
                </a:solidFill>
                <a:latin typeface="メイリオ" panose="020B0604030504040204" pitchFamily="50" charset="-128"/>
                <a:ea typeface="メイリオ" panose="020B0604030504040204" pitchFamily="50" charset="-128"/>
              </a:rPr>
              <a:t>１年生</a:t>
            </a:r>
            <a:endParaRPr lang="ja-JP" altLang="ja-JP" sz="4000" dirty="0">
              <a:solidFill>
                <a:srgbClr val="9A0000"/>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477B1083-A9BA-5960-A252-EE28E7D4195A}"/>
              </a:ext>
            </a:extLst>
          </p:cNvPr>
          <p:cNvSpPr txBox="1"/>
          <p:nvPr/>
        </p:nvSpPr>
        <p:spPr>
          <a:xfrm>
            <a:off x="7519837" y="6429249"/>
            <a:ext cx="1624163" cy="215444"/>
          </a:xfrm>
          <a:prstGeom prst="rect">
            <a:avLst/>
          </a:prstGeom>
          <a:noFill/>
        </p:spPr>
        <p:txBody>
          <a:bodyPr wrap="none" lIns="91440" tIns="45720" rIns="91440" bIns="45720" rtlCol="0" anchor="t">
            <a:spAutoFit/>
          </a:bodyPr>
          <a:lstStyle/>
          <a:p>
            <a:r>
              <a:rPr lang="ja-JP" altLang="en-US" sz="800" dirty="0">
                <a:latin typeface="メイリオ"/>
                <a:ea typeface="メイリオ"/>
              </a:rPr>
              <a:t> </a:t>
            </a:r>
            <a:r>
              <a:rPr kumimoji="1" lang="ja-JP" altLang="en-US" sz="800" dirty="0">
                <a:latin typeface="メイリオ"/>
                <a:ea typeface="メイリオ"/>
              </a:rPr>
              <a:t>おおさかかんくきしょうだい </a:t>
            </a:r>
          </a:p>
        </p:txBody>
      </p:sp>
      <p:sp>
        <p:nvSpPr>
          <p:cNvPr id="3" name="テキスト ボックス 2">
            <a:extLst>
              <a:ext uri="{FF2B5EF4-FFF2-40B4-BE49-F238E27FC236}">
                <a16:creationId xmlns:a16="http://schemas.microsoft.com/office/drawing/2014/main" id="{DA695C66-8599-C769-9F93-B5B721F7CB72}"/>
              </a:ext>
            </a:extLst>
          </p:cNvPr>
          <p:cNvSpPr txBox="1"/>
          <p:nvPr/>
        </p:nvSpPr>
        <p:spPr>
          <a:xfrm>
            <a:off x="7026634" y="6550223"/>
            <a:ext cx="1980029" cy="307777"/>
          </a:xfrm>
          <a:prstGeom prst="rect">
            <a:avLst/>
          </a:prstGeom>
          <a:noFill/>
        </p:spPr>
        <p:txBody>
          <a:bodyPr wrap="none" rtlCol="0">
            <a:spAutoFit/>
          </a:bodyPr>
          <a:lstStyle/>
          <a:p>
            <a:r>
              <a:rPr lang="ja-JP" altLang="en-US" sz="1400" dirty="0">
                <a:latin typeface="メイリオ"/>
                <a:ea typeface="メイリオ"/>
              </a:rPr>
              <a:t>作成：大阪管区気象台</a:t>
            </a:r>
          </a:p>
        </p:txBody>
      </p:sp>
      <p:pic>
        <p:nvPicPr>
          <p:cNvPr id="4" name="図 3">
            <a:extLst>
              <a:ext uri="{FF2B5EF4-FFF2-40B4-BE49-F238E27FC236}">
                <a16:creationId xmlns:a16="http://schemas.microsoft.com/office/drawing/2014/main" id="{0F6E643C-F8FC-77E2-17C5-32BE2DE8CC87}"/>
              </a:ext>
            </a:extLst>
          </p:cNvPr>
          <p:cNvPicPr>
            <a:picLocks noChangeAspect="1"/>
          </p:cNvPicPr>
          <p:nvPr/>
        </p:nvPicPr>
        <p:blipFill>
          <a:blip r:embed="rId3"/>
          <a:stretch>
            <a:fillRect/>
          </a:stretch>
        </p:blipFill>
        <p:spPr>
          <a:xfrm>
            <a:off x="395536" y="4206879"/>
            <a:ext cx="2221731" cy="1924993"/>
          </a:xfrm>
          <a:prstGeom prst="rect">
            <a:avLst/>
          </a:prstGeom>
        </p:spPr>
      </p:pic>
      <p:sp>
        <p:nvSpPr>
          <p:cNvPr id="5" name="正方形/長方形 4">
            <a:extLst>
              <a:ext uri="{FF2B5EF4-FFF2-40B4-BE49-F238E27FC236}">
                <a16:creationId xmlns:a16="http://schemas.microsoft.com/office/drawing/2014/main" id="{C54535FE-A4AE-F2CC-37BF-F6DA5EB8AAF3}"/>
              </a:ext>
            </a:extLst>
          </p:cNvPr>
          <p:cNvSpPr>
            <a:spLocks noChangeArrowheads="1"/>
          </p:cNvSpPr>
          <p:nvPr/>
        </p:nvSpPr>
        <p:spPr bwMode="auto">
          <a:xfrm>
            <a:off x="478612" y="6228658"/>
            <a:ext cx="24119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ja-JP" altLang="en-US" sz="1050" dirty="0">
                <a:solidFill>
                  <a:prstClr val="black"/>
                </a:solidFill>
                <a:latin typeface="メイリオ" panose="020B0604030504040204" pitchFamily="50" charset="-128"/>
                <a:ea typeface="メイリオ" panose="020B0604030504040204" pitchFamily="50" charset="-128"/>
              </a:rPr>
              <a:t>気象庁マスコットキャラクター</a:t>
            </a:r>
            <a:endParaRPr lang="en-US" altLang="ja-JP" sz="1050" dirty="0">
              <a:solidFill>
                <a:prstClr val="black"/>
              </a:solidFill>
              <a:latin typeface="メイリオ" panose="020B0604030504040204" pitchFamily="50" charset="-128"/>
              <a:ea typeface="メイリオ" panose="020B0604030504040204" pitchFamily="50" charset="-128"/>
            </a:endParaRPr>
          </a:p>
          <a:p>
            <a:pPr algn="ctr" fontAlgn="base">
              <a:spcBef>
                <a:spcPct val="0"/>
              </a:spcBef>
              <a:spcAft>
                <a:spcPct val="0"/>
              </a:spcAft>
            </a:pPr>
            <a:r>
              <a:rPr lang="ja-JP" altLang="en-US" sz="1050" dirty="0">
                <a:solidFill>
                  <a:prstClr val="black"/>
                </a:solidFill>
                <a:latin typeface="メイリオ" panose="020B0604030504040204" pitchFamily="50" charset="-128"/>
                <a:ea typeface="メイリオ" panose="020B0604030504040204" pitchFamily="50" charset="-128"/>
              </a:rPr>
              <a:t>はれるん</a:t>
            </a:r>
            <a:endParaRPr lang="en-US" altLang="ja-JP" sz="1050" dirty="0">
              <a:solidFill>
                <a:prstClr val="black"/>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266D31B0-CC8C-5063-88E1-3EB247CC02E4}"/>
              </a:ext>
            </a:extLst>
          </p:cNvPr>
          <p:cNvSpPr txBox="1"/>
          <p:nvPr/>
        </p:nvSpPr>
        <p:spPr>
          <a:xfrm>
            <a:off x="478612" y="6134880"/>
            <a:ext cx="843501" cy="200055"/>
          </a:xfrm>
          <a:prstGeom prst="rect">
            <a:avLst/>
          </a:prstGeom>
          <a:noFill/>
        </p:spPr>
        <p:txBody>
          <a:bodyPr wrap="none" lIns="91440" tIns="45720" rIns="91440" bIns="45720" rtlCol="0" anchor="t">
            <a:spAutoFit/>
          </a:bodyPr>
          <a:lstStyle/>
          <a:p>
            <a:r>
              <a:rPr lang="ja-JP" altLang="en-US" sz="700" dirty="0">
                <a:latin typeface="メイリオ"/>
                <a:ea typeface="メイリオ"/>
              </a:rPr>
              <a:t> </a:t>
            </a:r>
            <a:r>
              <a:rPr kumimoji="1" lang="ja-JP" altLang="en-US" sz="700" dirty="0">
                <a:latin typeface="メイリオ"/>
                <a:ea typeface="メイリオ"/>
              </a:rPr>
              <a:t>きしょうちょう</a:t>
            </a:r>
          </a:p>
        </p:txBody>
      </p:sp>
      <p:sp>
        <p:nvSpPr>
          <p:cNvPr id="7" name="テキスト ボックス 6">
            <a:extLst>
              <a:ext uri="{FF2B5EF4-FFF2-40B4-BE49-F238E27FC236}">
                <a16:creationId xmlns:a16="http://schemas.microsoft.com/office/drawing/2014/main" id="{ABE1120B-7035-2ACC-146B-11E164D0F695}"/>
              </a:ext>
            </a:extLst>
          </p:cNvPr>
          <p:cNvSpPr txBox="1"/>
          <p:nvPr/>
        </p:nvSpPr>
        <p:spPr>
          <a:xfrm>
            <a:off x="6958085" y="6428181"/>
            <a:ext cx="630301" cy="215444"/>
          </a:xfrm>
          <a:prstGeom prst="rect">
            <a:avLst/>
          </a:prstGeom>
          <a:noFill/>
        </p:spPr>
        <p:txBody>
          <a:bodyPr wrap="none" lIns="91440" tIns="45720" rIns="91440" bIns="45720" rtlCol="0" anchor="t">
            <a:spAutoFit/>
          </a:bodyPr>
          <a:lstStyle/>
          <a:p>
            <a:r>
              <a:rPr lang="ja-JP" altLang="en-US" sz="800" dirty="0">
                <a:latin typeface="メイリオ"/>
                <a:ea typeface="メイリオ"/>
              </a:rPr>
              <a:t> </a:t>
            </a:r>
            <a:r>
              <a:rPr kumimoji="1" lang="ja-JP" altLang="en-US" sz="800" dirty="0">
                <a:latin typeface="メイリオ"/>
                <a:ea typeface="メイリオ"/>
              </a:rPr>
              <a:t>さくせい</a:t>
            </a:r>
          </a:p>
        </p:txBody>
      </p:sp>
    </p:spTree>
    <p:extLst>
      <p:ext uri="{BB962C8B-B14F-4D97-AF65-F5344CB8AC3E}">
        <p14:creationId xmlns:p14="http://schemas.microsoft.com/office/powerpoint/2010/main" val="2032500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843808" y="5805264"/>
            <a:ext cx="3501380" cy="584775"/>
          </a:xfrm>
          <a:prstGeom prst="rect">
            <a:avLst/>
          </a:prstGeom>
          <a:noFill/>
        </p:spPr>
        <p:txBody>
          <a:bodyPr wrap="square" rtlCol="0">
            <a:spAutoFit/>
          </a:bodyPr>
          <a:lstStyle/>
          <a:p>
            <a:r>
              <a:rPr lang="ja-JP" altLang="en-US" sz="3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「サル」のポーズ</a:t>
            </a:r>
          </a:p>
        </p:txBody>
      </p:sp>
      <p:sp>
        <p:nvSpPr>
          <p:cNvPr id="5" name="テキスト ボックス 4"/>
          <p:cNvSpPr txBox="1"/>
          <p:nvPr/>
        </p:nvSpPr>
        <p:spPr>
          <a:xfrm>
            <a:off x="251520" y="462795"/>
            <a:ext cx="4176464" cy="646331"/>
          </a:xfrm>
          <a:prstGeom prst="rect">
            <a:avLst/>
          </a:prstGeom>
          <a:noFill/>
          <a:ln w="9525">
            <a:noFill/>
          </a:ln>
        </p:spPr>
        <p:txBody>
          <a:bodyPr wrap="square" rtlCol="0">
            <a:spAutoFit/>
          </a:bodyPr>
          <a:lstStyle/>
          <a:p>
            <a:r>
              <a:rPr lang="ja-JP" altLang="en-US" sz="3600" b="1" dirty="0">
                <a:ln w="22225">
                  <a:solidFill>
                    <a:schemeClr val="accent6"/>
                  </a:solidFill>
                </a:ln>
                <a:solidFill>
                  <a:schemeClr val="accent6">
                    <a:lumMod val="20000"/>
                    <a:lumOff val="80000"/>
                  </a:schemeClr>
                </a:solidFill>
                <a:latin typeface="メイリオ" panose="020B0604030504040204" pitchFamily="50" charset="-128"/>
                <a:ea typeface="メイリオ" panose="020B0604030504040204" pitchFamily="50" charset="-128"/>
                <a:cs typeface="メイリオ" panose="020B0604030504040204" pitchFamily="50" charset="-128"/>
              </a:rPr>
              <a:t>あたま を まもる！</a:t>
            </a:r>
          </a:p>
        </p:txBody>
      </p:sp>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55776" y="1346614"/>
            <a:ext cx="4634247" cy="4189579"/>
          </a:xfrm>
          <a:prstGeom prst="rect">
            <a:avLst/>
          </a:prstGeom>
        </p:spPr>
      </p:pic>
    </p:spTree>
    <p:extLst>
      <p:ext uri="{BB962C8B-B14F-4D97-AF65-F5344CB8AC3E}">
        <p14:creationId xmlns:p14="http://schemas.microsoft.com/office/powerpoint/2010/main" val="928627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208537" y="1700808"/>
            <a:ext cx="4438894" cy="2736304"/>
          </a:xfrm>
          <a:prstGeom prst="rect">
            <a:avLst/>
          </a:prstGeom>
        </p:spPr>
      </p:pic>
      <p:sp>
        <p:nvSpPr>
          <p:cNvPr id="3" name="テキスト ボックス 2"/>
          <p:cNvSpPr txBox="1"/>
          <p:nvPr/>
        </p:nvSpPr>
        <p:spPr>
          <a:xfrm>
            <a:off x="2195736" y="5085184"/>
            <a:ext cx="4752528" cy="584775"/>
          </a:xfrm>
          <a:prstGeom prst="rect">
            <a:avLst/>
          </a:prstGeom>
          <a:noFill/>
        </p:spPr>
        <p:txBody>
          <a:bodyPr wrap="square" rtlCol="0">
            <a:spAutoFit/>
          </a:bodyPr>
          <a:lstStyle/>
          <a:p>
            <a:r>
              <a:rPr lang="ja-JP" altLang="en-US" sz="3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「ダンゴムシ」のポーズ</a:t>
            </a:r>
          </a:p>
        </p:txBody>
      </p:sp>
      <p:sp>
        <p:nvSpPr>
          <p:cNvPr id="5" name="テキスト ボックス 4"/>
          <p:cNvSpPr txBox="1"/>
          <p:nvPr/>
        </p:nvSpPr>
        <p:spPr>
          <a:xfrm>
            <a:off x="251520" y="462795"/>
            <a:ext cx="4176464" cy="646331"/>
          </a:xfrm>
          <a:prstGeom prst="rect">
            <a:avLst/>
          </a:prstGeom>
          <a:noFill/>
          <a:ln w="9525">
            <a:noFill/>
          </a:ln>
        </p:spPr>
        <p:txBody>
          <a:bodyPr wrap="square" rtlCol="0">
            <a:spAutoFit/>
          </a:bodyPr>
          <a:lstStyle/>
          <a:p>
            <a:r>
              <a:rPr lang="ja-JP" altLang="en-US" sz="3600" b="1">
                <a:ln w="22225">
                  <a:solidFill>
                    <a:schemeClr val="accent6"/>
                  </a:solidFill>
                </a:ln>
                <a:solidFill>
                  <a:schemeClr val="accent6">
                    <a:lumMod val="20000"/>
                    <a:lumOff val="80000"/>
                  </a:schemeClr>
                </a:solidFill>
                <a:latin typeface="メイリオ" panose="020B0604030504040204" pitchFamily="50" charset="-128"/>
                <a:ea typeface="メイリオ" panose="020B0604030504040204" pitchFamily="50" charset="-128"/>
                <a:cs typeface="メイリオ" panose="020B0604030504040204" pitchFamily="50" charset="-128"/>
              </a:rPr>
              <a:t>あたま を まもる！</a:t>
            </a:r>
          </a:p>
        </p:txBody>
      </p:sp>
    </p:spTree>
    <p:extLst>
      <p:ext uri="{BB962C8B-B14F-4D97-AF65-F5344CB8AC3E}">
        <p14:creationId xmlns:p14="http://schemas.microsoft.com/office/powerpoint/2010/main" val="2128495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23CBA96-0148-8673-1854-FA48533662CA}"/>
              </a:ext>
            </a:extLst>
          </p:cNvPr>
          <p:cNvSpPr/>
          <p:nvPr/>
        </p:nvSpPr>
        <p:spPr>
          <a:xfrm>
            <a:off x="288615" y="4779149"/>
            <a:ext cx="8566769" cy="707886"/>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E5804662-3B0A-4C2A-2910-4E961491A87B}"/>
              </a:ext>
            </a:extLst>
          </p:cNvPr>
          <p:cNvSpPr/>
          <p:nvPr/>
        </p:nvSpPr>
        <p:spPr>
          <a:xfrm>
            <a:off x="288615" y="5733256"/>
            <a:ext cx="8566769" cy="707886"/>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0" y="24253"/>
            <a:ext cx="6750566" cy="584775"/>
          </a:xfrm>
          <a:prstGeom prst="rect">
            <a:avLst/>
          </a:prstGeom>
          <a:noFill/>
        </p:spPr>
        <p:txBody>
          <a:bodyPr wrap="none" rtlCol="0">
            <a:spAutoFit/>
          </a:bodyPr>
          <a:lstStyle/>
          <a:p>
            <a:r>
              <a:rPr lang="ja-JP" altLang="en-US" sz="3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クイズだよ！</a:t>
            </a:r>
            <a:r>
              <a:rPr lang="ja-JP" altLang="en-US" sz="32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つなみ</a:t>
            </a:r>
            <a:r>
              <a:rPr lang="ja-JP" altLang="en-US" sz="3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ってしってる？</a:t>
            </a:r>
          </a:p>
        </p:txBody>
      </p:sp>
      <p:sp>
        <p:nvSpPr>
          <p:cNvPr id="2" name="テキスト ボックス 1"/>
          <p:cNvSpPr txBox="1"/>
          <p:nvPr/>
        </p:nvSpPr>
        <p:spPr>
          <a:xfrm>
            <a:off x="288615" y="4844028"/>
            <a:ext cx="8566769" cy="707886"/>
          </a:xfrm>
          <a:prstGeom prst="rect">
            <a:avLst/>
          </a:prstGeom>
          <a:noFill/>
          <a:ln>
            <a:noFill/>
          </a:ln>
        </p:spPr>
        <p:txBody>
          <a:bodyPr wrap="square" rtlCol="0" anchor="ctr">
            <a:spAutoFit/>
          </a:bodyPr>
          <a:lstStyle/>
          <a:p>
            <a:r>
              <a:rPr kumimoji="1" lang="ja-JP" altLang="en-US" sz="4000" dirty="0">
                <a:latin typeface="メイリオ" panose="020B0604030504040204" pitchFamily="50" charset="-128"/>
                <a:ea typeface="メイリオ" panose="020B0604030504040204" pitchFamily="50" charset="-128"/>
              </a:rPr>
              <a:t>①　みんな、つなみから </a:t>
            </a:r>
            <a:r>
              <a:rPr kumimoji="1" lang="ja-JP" altLang="en-US" sz="4000" dirty="0">
                <a:solidFill>
                  <a:srgbClr val="FF0000"/>
                </a:solidFill>
                <a:latin typeface="メイリオ" panose="020B0604030504040204" pitchFamily="50" charset="-128"/>
                <a:ea typeface="メイリオ" panose="020B0604030504040204" pitchFamily="50" charset="-128"/>
              </a:rPr>
              <a:t>にげよう</a:t>
            </a:r>
            <a:r>
              <a:rPr kumimoji="1" lang="ja-JP" altLang="en-US" sz="4000" dirty="0">
                <a:latin typeface="メイリオ" panose="020B0604030504040204" pitchFamily="50" charset="-128"/>
                <a:ea typeface="メイリオ" panose="020B0604030504040204" pitchFamily="50" charset="-128"/>
              </a:rPr>
              <a:t>！</a:t>
            </a:r>
          </a:p>
        </p:txBody>
      </p:sp>
      <p:sp>
        <p:nvSpPr>
          <p:cNvPr id="5" name="テキスト ボックス 4"/>
          <p:cNvSpPr txBox="1"/>
          <p:nvPr/>
        </p:nvSpPr>
        <p:spPr>
          <a:xfrm>
            <a:off x="288615" y="5798135"/>
            <a:ext cx="8228535" cy="707886"/>
          </a:xfrm>
          <a:prstGeom prst="rect">
            <a:avLst/>
          </a:prstGeom>
          <a:noFill/>
          <a:ln>
            <a:noFill/>
          </a:ln>
        </p:spPr>
        <p:txBody>
          <a:bodyPr wrap="square" rtlCol="0" anchor="ctr">
            <a:spAutoFit/>
          </a:bodyPr>
          <a:lstStyle/>
          <a:p>
            <a:r>
              <a:rPr kumimoji="1" lang="ja-JP" altLang="en-US" sz="4000" dirty="0">
                <a:latin typeface="メイリオ" panose="020B0604030504040204" pitchFamily="50" charset="-128"/>
                <a:ea typeface="メイリオ" panose="020B0604030504040204" pitchFamily="50" charset="-128"/>
              </a:rPr>
              <a:t>②　みんな、うみ を </a:t>
            </a:r>
            <a:r>
              <a:rPr kumimoji="1" lang="ja-JP" altLang="en-US" sz="4000" dirty="0">
                <a:solidFill>
                  <a:srgbClr val="FF0000"/>
                </a:solidFill>
                <a:latin typeface="メイリオ" panose="020B0604030504040204" pitchFamily="50" charset="-128"/>
                <a:ea typeface="メイリオ" panose="020B0604030504040204" pitchFamily="50" charset="-128"/>
              </a:rPr>
              <a:t>みにいこう</a:t>
            </a:r>
            <a:r>
              <a:rPr kumimoji="1" lang="ja-JP" altLang="en-US" sz="4000" dirty="0">
                <a:latin typeface="メイリオ" panose="020B0604030504040204" pitchFamily="50" charset="-128"/>
                <a:ea typeface="メイリオ" panose="020B0604030504040204" pitchFamily="50" charset="-128"/>
              </a:rPr>
              <a:t>！</a:t>
            </a:r>
          </a:p>
        </p:txBody>
      </p:sp>
      <p:pic>
        <p:nvPicPr>
          <p:cNvPr id="3" name="図 2"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1124744"/>
            <a:ext cx="6126941" cy="2736304"/>
          </a:xfrm>
          <a:prstGeom prst="rect">
            <a:avLst/>
          </a:prstGeom>
        </p:spPr>
      </p:pic>
      <p:sp>
        <p:nvSpPr>
          <p:cNvPr id="8" name="テキスト ボックス 7"/>
          <p:cNvSpPr txBox="1"/>
          <p:nvPr/>
        </p:nvSpPr>
        <p:spPr>
          <a:xfrm>
            <a:off x="1979712" y="3861048"/>
            <a:ext cx="5793699" cy="246221"/>
          </a:xfrm>
          <a:prstGeom prst="rect">
            <a:avLst/>
          </a:prstGeom>
          <a:noFill/>
        </p:spPr>
        <p:txBody>
          <a:bodyPr wrap="square" rtlCol="0">
            <a:spAutoFit/>
          </a:bodyPr>
          <a:lstStyle/>
          <a:p>
            <a:pPr fontAlgn="auto">
              <a:spcBef>
                <a:spcPts val="0"/>
              </a:spcBef>
              <a:spcAft>
                <a:spcPts val="0"/>
              </a:spcAft>
            </a:pPr>
            <a:r>
              <a:rPr lang="ja-JP" altLang="en-US" sz="1000">
                <a:latin typeface="Calibri"/>
                <a:ea typeface="ＭＳ Ｐゴシック"/>
              </a:rPr>
              <a:t>気象庁ホームページ　（</a:t>
            </a:r>
            <a:r>
              <a:rPr lang="en-US" altLang="ja-JP" sz="1000">
                <a:ea typeface="ＭＳ Ｐゴシック"/>
              </a:rPr>
              <a:t>https://www.jma.go.jp/jma/kishou/books/tsunamibosai/index.html</a:t>
            </a:r>
            <a:r>
              <a:rPr lang="ja-JP" altLang="en-US" sz="1000">
                <a:ea typeface="ＭＳ Ｐゴシック"/>
              </a:rPr>
              <a:t>）</a:t>
            </a:r>
            <a:r>
              <a:rPr lang="ja-JP" altLang="en-US" sz="1000">
                <a:latin typeface="Calibri"/>
                <a:ea typeface="ＭＳ Ｐゴシック"/>
              </a:rPr>
              <a:t>の図版を掲載</a:t>
            </a:r>
          </a:p>
        </p:txBody>
      </p:sp>
    </p:spTree>
    <p:extLst>
      <p:ext uri="{BB962C8B-B14F-4D97-AF65-F5344CB8AC3E}">
        <p14:creationId xmlns:p14="http://schemas.microsoft.com/office/powerpoint/2010/main" val="219675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290512" y="438150"/>
            <a:ext cx="8562975" cy="5981700"/>
          </a:xfrm>
          <a:prstGeom prst="rect">
            <a:avLst/>
          </a:prstGeom>
        </p:spPr>
      </p:pic>
      <p:sp>
        <p:nvSpPr>
          <p:cNvPr id="3" name="テキスト ボックス 2"/>
          <p:cNvSpPr txBox="1"/>
          <p:nvPr/>
        </p:nvSpPr>
        <p:spPr>
          <a:xfrm>
            <a:off x="827584" y="6118528"/>
            <a:ext cx="2031325" cy="215444"/>
          </a:xfrm>
          <a:prstGeom prst="rect">
            <a:avLst/>
          </a:prstGeom>
          <a:noFill/>
        </p:spPr>
        <p:txBody>
          <a:bodyPr wrap="none" rtlCol="0">
            <a:spAutoFit/>
          </a:bodyPr>
          <a:lstStyle/>
          <a:p>
            <a:r>
              <a:rPr kumimoji="1" lang="ja-JP" altLang="en-US" sz="800">
                <a:latin typeface="メイリオ" panose="020B0604030504040204" pitchFamily="50" charset="-128"/>
                <a:ea typeface="メイリオ" panose="020B0604030504040204" pitchFamily="50" charset="-128"/>
                <a:cs typeface="メイリオ" panose="020B0604030504040204" pitchFamily="50" charset="-128"/>
              </a:rPr>
              <a:t>仙台管区気象台作成</a:t>
            </a:r>
            <a:r>
              <a:rPr lang="ja-JP" altLang="en-US" sz="800">
                <a:latin typeface="メイリオ" panose="020B0604030504040204" pitchFamily="50" charset="-128"/>
                <a:ea typeface="メイリオ" panose="020B0604030504040204" pitchFamily="50" charset="-128"/>
                <a:cs typeface="メイリオ" panose="020B0604030504040204" pitchFamily="50" charset="-128"/>
              </a:rPr>
              <a:t>「防災紙芝居」より</a:t>
            </a:r>
            <a:endParaRPr kumimoji="1" lang="ja-JP" altLang="en-US" sz="8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a:extLst>
              <a:ext uri="{FF2B5EF4-FFF2-40B4-BE49-F238E27FC236}">
                <a16:creationId xmlns:a16="http://schemas.microsoft.com/office/drawing/2014/main" id="{1CC4390F-74AD-C482-2815-B1088E1C6065}"/>
              </a:ext>
            </a:extLst>
          </p:cNvPr>
          <p:cNvSpPr/>
          <p:nvPr/>
        </p:nvSpPr>
        <p:spPr>
          <a:xfrm>
            <a:off x="290512" y="257254"/>
            <a:ext cx="8566769" cy="707886"/>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540ACA5-04BC-853C-FA8F-76D8045F839F}"/>
              </a:ext>
            </a:extLst>
          </p:cNvPr>
          <p:cNvSpPr txBox="1"/>
          <p:nvPr/>
        </p:nvSpPr>
        <p:spPr>
          <a:xfrm>
            <a:off x="290512" y="322133"/>
            <a:ext cx="8566769" cy="707886"/>
          </a:xfrm>
          <a:prstGeom prst="rect">
            <a:avLst/>
          </a:prstGeom>
          <a:noFill/>
          <a:ln>
            <a:noFill/>
          </a:ln>
        </p:spPr>
        <p:txBody>
          <a:bodyPr wrap="square" rtlCol="0" anchor="ctr">
            <a:spAutoFit/>
          </a:bodyPr>
          <a:lstStyle/>
          <a:p>
            <a:r>
              <a:rPr kumimoji="1" lang="ja-JP" altLang="en-US" sz="4000" dirty="0">
                <a:latin typeface="メイリオ" panose="020B0604030504040204" pitchFamily="50" charset="-128"/>
                <a:ea typeface="メイリオ" panose="020B0604030504040204" pitchFamily="50" charset="-128"/>
              </a:rPr>
              <a:t>①　みんな、つなみから </a:t>
            </a:r>
            <a:r>
              <a:rPr kumimoji="1" lang="ja-JP" altLang="en-US" sz="4000" dirty="0">
                <a:solidFill>
                  <a:srgbClr val="FF0000"/>
                </a:solidFill>
                <a:latin typeface="メイリオ" panose="020B0604030504040204" pitchFamily="50" charset="-128"/>
                <a:ea typeface="メイリオ" panose="020B0604030504040204" pitchFamily="50" charset="-128"/>
              </a:rPr>
              <a:t>にげよう</a:t>
            </a:r>
            <a:r>
              <a:rPr kumimoji="1" lang="ja-JP" altLang="en-US" sz="4000" dirty="0">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249336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6632"/>
            <a:ext cx="8856984" cy="6642738"/>
          </a:xfrm>
          <a:prstGeom prst="rect">
            <a:avLst/>
          </a:prstGeom>
        </p:spPr>
      </p:pic>
      <p:sp>
        <p:nvSpPr>
          <p:cNvPr id="9" name="テキスト ボックス 8"/>
          <p:cNvSpPr txBox="1"/>
          <p:nvPr/>
        </p:nvSpPr>
        <p:spPr>
          <a:xfrm>
            <a:off x="7884368" y="6381328"/>
            <a:ext cx="838691" cy="2308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Arial" charset="0"/>
                <a:ea typeface="ＭＳ Ｐゴシック"/>
                <a:cs typeface="+mn-cs"/>
              </a:rPr>
              <a:t>気象庁　提供</a:t>
            </a:r>
          </a:p>
        </p:txBody>
      </p:sp>
    </p:spTree>
    <p:extLst>
      <p:ext uri="{BB962C8B-B14F-4D97-AF65-F5344CB8AC3E}">
        <p14:creationId xmlns:p14="http://schemas.microsoft.com/office/powerpoint/2010/main" val="3526498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1263" y="2584844"/>
            <a:ext cx="5105233" cy="4181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16632"/>
            <a:ext cx="5184576" cy="402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107504" y="3883553"/>
            <a:ext cx="910827"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chemeClr val="bg1"/>
                </a:solidFill>
                <a:effectLst/>
                <a:uLnTx/>
                <a:uFillTx/>
                <a:latin typeface="Arial" charset="0"/>
                <a:ea typeface="ＭＳ Ｐゴシック" pitchFamily="50" charset="-128"/>
                <a:cs typeface="+mn-cs"/>
              </a:rPr>
              <a:t>気象庁　提供</a:t>
            </a:r>
          </a:p>
        </p:txBody>
      </p:sp>
      <p:sp>
        <p:nvSpPr>
          <p:cNvPr id="9" name="テキスト ボックス 8"/>
          <p:cNvSpPr txBox="1"/>
          <p:nvPr/>
        </p:nvSpPr>
        <p:spPr>
          <a:xfrm>
            <a:off x="3931263" y="6483284"/>
            <a:ext cx="910827"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Arial" charset="0"/>
                <a:ea typeface="ＭＳ Ｐゴシック" pitchFamily="50" charset="-128"/>
                <a:cs typeface="+mn-cs"/>
              </a:rPr>
              <a:t>気象庁　提供</a:t>
            </a:r>
          </a:p>
        </p:txBody>
      </p:sp>
    </p:spTree>
    <p:extLst>
      <p:ext uri="{BB962C8B-B14F-4D97-AF65-F5344CB8AC3E}">
        <p14:creationId xmlns:p14="http://schemas.microsoft.com/office/powerpoint/2010/main" val="170033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48806" y="445334"/>
            <a:ext cx="8990419" cy="6047926"/>
          </a:xfrm>
          <a:prstGeom prst="rect">
            <a:avLst/>
          </a:prstGeom>
        </p:spPr>
      </p:pic>
      <p:pic>
        <p:nvPicPr>
          <p:cNvPr id="5" name="図 4"/>
          <p:cNvPicPr>
            <a:picLocks noChangeAspect="1"/>
          </p:cNvPicPr>
          <p:nvPr/>
        </p:nvPicPr>
        <p:blipFill>
          <a:blip r:embed="rId4"/>
          <a:stretch>
            <a:fillRect/>
          </a:stretch>
        </p:blipFill>
        <p:spPr>
          <a:xfrm>
            <a:off x="48806" y="623743"/>
            <a:ext cx="9038545" cy="5869517"/>
          </a:xfrm>
          <a:prstGeom prst="rect">
            <a:avLst/>
          </a:prstGeom>
        </p:spPr>
      </p:pic>
      <p:sp>
        <p:nvSpPr>
          <p:cNvPr id="3" name="テキスト ボックス 2"/>
          <p:cNvSpPr txBox="1"/>
          <p:nvPr/>
        </p:nvSpPr>
        <p:spPr>
          <a:xfrm>
            <a:off x="7007900" y="692696"/>
            <a:ext cx="2031325" cy="215444"/>
          </a:xfrm>
          <a:prstGeom prst="rect">
            <a:avLst/>
          </a:prstGeom>
          <a:noFill/>
        </p:spPr>
        <p:txBody>
          <a:bodyPr wrap="none" rtlCol="0">
            <a:spAutoFit/>
          </a:bodyPr>
          <a:lstStyle/>
          <a:p>
            <a:r>
              <a:rPr kumimoji="1" lang="ja-JP" altLang="en-US" sz="800">
                <a:latin typeface="メイリオ" panose="020B0604030504040204" pitchFamily="50" charset="-128"/>
                <a:ea typeface="メイリオ" panose="020B0604030504040204" pitchFamily="50" charset="-128"/>
                <a:cs typeface="メイリオ" panose="020B0604030504040204" pitchFamily="50" charset="-128"/>
              </a:rPr>
              <a:t>仙台管区気象台作成</a:t>
            </a:r>
            <a:r>
              <a:rPr lang="ja-JP" altLang="en-US" sz="800">
                <a:latin typeface="メイリオ" panose="020B0604030504040204" pitchFamily="50" charset="-128"/>
                <a:ea typeface="メイリオ" panose="020B0604030504040204" pitchFamily="50" charset="-128"/>
                <a:cs typeface="メイリオ" panose="020B0604030504040204" pitchFamily="50" charset="-128"/>
              </a:rPr>
              <a:t>「防災紙芝居」より</a:t>
            </a:r>
            <a:endParaRPr kumimoji="1" lang="ja-JP" altLang="en-US" sz="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33361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179512" y="829866"/>
            <a:ext cx="3672408" cy="3672408"/>
          </a:xfrm>
          <a:prstGeom prst="rect">
            <a:avLst/>
          </a:prstGeom>
        </p:spPr>
      </p:pic>
      <p:sp>
        <p:nvSpPr>
          <p:cNvPr id="2" name="テキスト ボックス 1"/>
          <p:cNvSpPr txBox="1"/>
          <p:nvPr/>
        </p:nvSpPr>
        <p:spPr>
          <a:xfrm>
            <a:off x="50943" y="4653136"/>
            <a:ext cx="9110187" cy="1938992"/>
          </a:xfrm>
          <a:prstGeom prst="rect">
            <a:avLst/>
          </a:prstGeom>
          <a:noFill/>
        </p:spPr>
        <p:txBody>
          <a:bodyPr wrap="none" rtlCol="0">
            <a:spAutoFit/>
          </a:bodyPr>
          <a:lstStyle/>
          <a:p>
            <a:pPr algn="ctr"/>
            <a:r>
              <a:rPr kumimoji="1" lang="ja-JP" altLang="en-US" sz="2400" b="1">
                <a:latin typeface="メイリオ" panose="020B0604030504040204" pitchFamily="50" charset="-128"/>
                <a:ea typeface="メイリオ" panose="020B0604030504040204" pitchFamily="50" charset="-128"/>
                <a:cs typeface="メイリオ" panose="020B0604030504040204" pitchFamily="50" charset="-128"/>
              </a:rPr>
              <a:t>児童の</a:t>
            </a:r>
            <a:r>
              <a:rPr lang="ja-JP" altLang="en-US" sz="2400" b="1">
                <a:latin typeface="メイリオ" panose="020B0604030504040204" pitchFamily="50" charset="-128"/>
                <a:ea typeface="メイリオ" panose="020B0604030504040204" pitchFamily="50" charset="-128"/>
                <a:cs typeface="メイリオ" panose="020B0604030504040204" pitchFamily="50" charset="-128"/>
              </a:rPr>
              <a:t>学校</a:t>
            </a:r>
            <a:r>
              <a:rPr kumimoji="1" lang="ja-JP" altLang="en-US" sz="2400" b="1">
                <a:latin typeface="メイリオ" panose="020B0604030504040204" pitchFamily="50" charset="-128"/>
                <a:ea typeface="メイリオ" panose="020B0604030504040204" pitchFamily="50" charset="-128"/>
                <a:cs typeface="メイリオ" panose="020B0604030504040204" pitchFamily="50" charset="-128"/>
              </a:rPr>
              <a:t>での様子の写真をここに貼り付けてください</a:t>
            </a:r>
            <a:endParaRPr kumimoji="1" lang="en-US" altLang="ja-JP" sz="2400" b="1">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2400" b="1">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2400" b="1">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400" b="1">
                <a:latin typeface="メイリオ" panose="020B0604030504040204" pitchFamily="50" charset="-128"/>
                <a:ea typeface="メイリオ" panose="020B0604030504040204" pitchFamily="50" charset="-128"/>
                <a:cs typeface="メイリオ" panose="020B0604030504040204" pitchFamily="50" charset="-128"/>
              </a:rPr>
              <a:t>（文字のおけいこ、運動会でのかけっこ、ダンス、発表会など）</a:t>
            </a:r>
            <a:endParaRPr kumimoji="1" lang="en-US" altLang="ja-JP" sz="2400" b="1">
              <a:latin typeface="メイリオ" panose="020B0604030504040204" pitchFamily="50" charset="-128"/>
              <a:ea typeface="メイリオ" panose="020B0604030504040204" pitchFamily="50" charset="-128"/>
              <a:cs typeface="メイリオ" panose="020B0604030504040204" pitchFamily="50" charset="-128"/>
            </a:endParaRPr>
          </a:p>
          <a:p>
            <a:pPr algn="ctr"/>
            <a:endParaRPr kumimoji="1" lang="ja-JP" altLang="en-US" sz="2400" b="1">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 name="図 3"/>
          <p:cNvPicPr>
            <a:picLocks noChangeAspect="1"/>
          </p:cNvPicPr>
          <p:nvPr/>
        </p:nvPicPr>
        <p:blipFill>
          <a:blip r:embed="rId4"/>
          <a:stretch>
            <a:fillRect/>
          </a:stretch>
        </p:blipFill>
        <p:spPr>
          <a:xfrm>
            <a:off x="6084168" y="476672"/>
            <a:ext cx="2441426" cy="2441426"/>
          </a:xfrm>
          <a:prstGeom prst="rect">
            <a:avLst/>
          </a:prstGeom>
        </p:spPr>
      </p:pic>
    </p:spTree>
    <p:extLst>
      <p:ext uri="{BB962C8B-B14F-4D97-AF65-F5344CB8AC3E}">
        <p14:creationId xmlns:p14="http://schemas.microsoft.com/office/powerpoint/2010/main" val="4290652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479698" y="836712"/>
            <a:ext cx="6340197" cy="1938992"/>
          </a:xfrm>
          <a:prstGeom prst="rect">
            <a:avLst/>
          </a:prstGeom>
        </p:spPr>
        <p:txBody>
          <a:bodyPr wrap="none">
            <a:spAutoFit/>
          </a:bodyPr>
          <a:lstStyle/>
          <a:p>
            <a:pPr algn="ctr">
              <a:defRPr/>
            </a:pPr>
            <a:r>
              <a:rPr lang="ja-JP" altLang="en-US" sz="6000" kern="0">
                <a:solidFill>
                  <a:prstClr val="black"/>
                </a:solidFill>
                <a:latin typeface="メイリオ" panose="020B0604030504040204" pitchFamily="50" charset="-128"/>
                <a:ea typeface="メイリオ" panose="020B0604030504040204" pitchFamily="50" charset="-128"/>
              </a:rPr>
              <a:t>おちついて</a:t>
            </a:r>
            <a:endParaRPr lang="en-US" altLang="ja-JP" sz="6000" kern="0">
              <a:solidFill>
                <a:prstClr val="black"/>
              </a:solidFill>
              <a:latin typeface="メイリオ" panose="020B0604030504040204" pitchFamily="50" charset="-128"/>
              <a:ea typeface="メイリオ" panose="020B0604030504040204" pitchFamily="50" charset="-128"/>
            </a:endParaRPr>
          </a:p>
          <a:p>
            <a:pPr algn="ctr">
              <a:defRPr/>
            </a:pPr>
            <a:r>
              <a:rPr lang="ja-JP" altLang="en-US" sz="6000" kern="0">
                <a:solidFill>
                  <a:prstClr val="black"/>
                </a:solidFill>
                <a:latin typeface="メイリオ" panose="020B0604030504040204" pitchFamily="50" charset="-128"/>
                <a:ea typeface="メイリオ" panose="020B0604030504040204" pitchFamily="50" charset="-128"/>
              </a:rPr>
              <a:t>じぶんをまもろう</a:t>
            </a:r>
            <a:endParaRPr lang="en-US" altLang="ja-JP" sz="6000" kern="0">
              <a:solidFill>
                <a:prstClr val="black"/>
              </a:solidFill>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7956376" y="6481400"/>
            <a:ext cx="1107996" cy="369332"/>
          </a:xfrm>
          <a:prstGeom prst="rect">
            <a:avLst/>
          </a:prstGeom>
          <a:noFill/>
        </p:spPr>
        <p:txBody>
          <a:bodyPr wrap="none" rtlCol="0">
            <a:spAutoFit/>
          </a:bodyPr>
          <a:lstStyle/>
          <a:p>
            <a:r>
              <a:rPr kumimoji="1" lang="ja-JP" altLang="en-US">
                <a:latin typeface="メイリオ" panose="020B0604030504040204" pitchFamily="50" charset="-128"/>
                <a:ea typeface="メイリオ" panose="020B0604030504040204" pitchFamily="50" charset="-128"/>
                <a:cs typeface="メイリオ" panose="020B0604030504040204" pitchFamily="50" charset="-128"/>
              </a:rPr>
              <a:t>おしまい</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289" y="3068960"/>
            <a:ext cx="2813868" cy="3022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9431" y="4580326"/>
            <a:ext cx="2368873" cy="1707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2951929" y="4883303"/>
            <a:ext cx="576063" cy="276999"/>
          </a:xfrm>
          <a:prstGeom prst="rect">
            <a:avLst/>
          </a:prstGeom>
          <a:noFill/>
        </p:spPr>
        <p:txBody>
          <a:bodyPr wrap="square" rtlCol="0">
            <a:spAutoFit/>
          </a:bodyPr>
          <a:lstStyle/>
          <a:p>
            <a:r>
              <a:rPr kumimoji="1" lang="ja-JP" altLang="en-US" sz="1200">
                <a:latin typeface="メイリオ" panose="020B0604030504040204" pitchFamily="50" charset="-128"/>
                <a:ea typeface="メイリオ" panose="020B0604030504040204" pitchFamily="50" charset="-128"/>
                <a:cs typeface="メイリオ" panose="020B0604030504040204" pitchFamily="50" charset="-128"/>
              </a:rPr>
              <a:t>先生</a:t>
            </a:r>
          </a:p>
        </p:txBody>
      </p:sp>
      <p:sp>
        <p:nvSpPr>
          <p:cNvPr id="8" name="テキスト ボックス 7"/>
          <p:cNvSpPr txBox="1"/>
          <p:nvPr/>
        </p:nvSpPr>
        <p:spPr>
          <a:xfrm>
            <a:off x="2951929" y="6091693"/>
            <a:ext cx="2031325" cy="215444"/>
          </a:xfrm>
          <a:prstGeom prst="rect">
            <a:avLst/>
          </a:prstGeom>
          <a:noFill/>
        </p:spPr>
        <p:txBody>
          <a:bodyPr wrap="none" rtlCol="0">
            <a:spAutoFit/>
          </a:bodyPr>
          <a:lstStyle/>
          <a:p>
            <a:r>
              <a:rPr kumimoji="1" lang="ja-JP" altLang="en-US" sz="800">
                <a:latin typeface="メイリオ" panose="020B0604030504040204" pitchFamily="50" charset="-128"/>
                <a:ea typeface="メイリオ" panose="020B0604030504040204" pitchFamily="50" charset="-128"/>
                <a:cs typeface="メイリオ" panose="020B0604030504040204" pitchFamily="50" charset="-128"/>
              </a:rPr>
              <a:t>仙台管区気象台作成</a:t>
            </a:r>
            <a:r>
              <a:rPr lang="ja-JP" altLang="en-US" sz="800">
                <a:latin typeface="メイリオ" panose="020B0604030504040204" pitchFamily="50" charset="-128"/>
                <a:ea typeface="メイリオ" panose="020B0604030504040204" pitchFamily="50" charset="-128"/>
                <a:cs typeface="メイリオ" panose="020B0604030504040204" pitchFamily="50" charset="-128"/>
              </a:rPr>
              <a:t>「防災紙芝居」より</a:t>
            </a:r>
            <a:endParaRPr kumimoji="1" lang="ja-JP" altLang="en-US" sz="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60426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88" y="2555186"/>
            <a:ext cx="8888405"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2711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p:cNvGrpSpPr/>
          <p:nvPr/>
        </p:nvGrpSpPr>
        <p:grpSpPr>
          <a:xfrm>
            <a:off x="768045" y="300489"/>
            <a:ext cx="5328592" cy="3600400"/>
            <a:chOff x="3918395" y="604605"/>
            <a:chExt cx="5328592" cy="3600400"/>
          </a:xfrm>
        </p:grpSpPr>
        <p:sp>
          <p:nvSpPr>
            <p:cNvPr id="14" name="角丸四角形 13"/>
            <p:cNvSpPr/>
            <p:nvPr/>
          </p:nvSpPr>
          <p:spPr>
            <a:xfrm>
              <a:off x="3918395" y="604605"/>
              <a:ext cx="5328592" cy="3600400"/>
            </a:xfrm>
            <a:prstGeom prst="roundRect">
              <a:avLst/>
            </a:prstGeom>
            <a:solidFill>
              <a:srgbClr val="F0F8FA"/>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5579189" y="1094046"/>
              <a:ext cx="2520280" cy="2215991"/>
            </a:xfrm>
            <a:prstGeom prst="rect">
              <a:avLst/>
            </a:prstGeom>
            <a:noFill/>
          </p:spPr>
          <p:txBody>
            <a:bodyPr wrap="square" rtlCol="0">
              <a:spAutoFit/>
            </a:bodyPr>
            <a:lstStyle/>
            <a:p>
              <a:r>
                <a:rPr kumimoji="1" lang="ja-JP" altLang="en-US" sz="13800" b="1">
                  <a:solidFill>
                    <a:srgbClr val="0070C0"/>
                  </a:solidFill>
                  <a:latin typeface="+mn-ea"/>
                </a:rPr>
                <a:t>？</a:t>
              </a:r>
            </a:p>
          </p:txBody>
        </p:sp>
      </p:gr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6" y="4221088"/>
            <a:ext cx="1841891" cy="2237340"/>
          </a:xfrm>
          <a:prstGeom prst="rect">
            <a:avLst/>
          </a:prstGeom>
        </p:spPr>
      </p:pic>
      <p:grpSp>
        <p:nvGrpSpPr>
          <p:cNvPr id="18" name="グループ化 17"/>
          <p:cNvGrpSpPr/>
          <p:nvPr/>
        </p:nvGrpSpPr>
        <p:grpSpPr>
          <a:xfrm>
            <a:off x="768045" y="300489"/>
            <a:ext cx="5328592" cy="3600400"/>
            <a:chOff x="768045" y="300489"/>
            <a:chExt cx="5328592" cy="3600400"/>
          </a:xfrm>
        </p:grpSpPr>
        <p:sp>
          <p:nvSpPr>
            <p:cNvPr id="11" name="角丸四角形 10"/>
            <p:cNvSpPr/>
            <p:nvPr/>
          </p:nvSpPr>
          <p:spPr>
            <a:xfrm>
              <a:off x="768045" y="300489"/>
              <a:ext cx="5328592" cy="3600400"/>
            </a:xfrm>
            <a:prstGeom prst="roundRect">
              <a:avLst/>
            </a:prstGeom>
            <a:solidFill>
              <a:srgbClr val="F0F8FA"/>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326107" y="761861"/>
              <a:ext cx="4212468" cy="2677656"/>
            </a:xfrm>
            <a:prstGeom prst="rect">
              <a:avLst/>
            </a:prstGeom>
            <a:noFill/>
          </p:spPr>
          <p:txBody>
            <a:bodyPr wrap="square" rtlCol="0">
              <a:spAutoFit/>
            </a:bodyPr>
            <a:lstStyle/>
            <a:p>
              <a:pPr algn="ctr">
                <a:lnSpc>
                  <a:spcPct val="150000"/>
                </a:lnSpc>
              </a:pPr>
              <a:r>
                <a:rPr lang="ja-JP" altLang="en-US" sz="2800" dirty="0">
                  <a:latin typeface="メイリオ" panose="020B0604030504040204" pitchFamily="50" charset="-128"/>
                  <a:ea typeface="メイリオ" panose="020B0604030504040204" pitchFamily="50" charset="-128"/>
                </a:rPr>
                <a:t>じしん や つなみ から</a:t>
              </a:r>
              <a:endParaRPr lang="en-US" altLang="ja-JP" sz="2800" dirty="0">
                <a:latin typeface="メイリオ" panose="020B0604030504040204" pitchFamily="50" charset="-128"/>
                <a:ea typeface="メイリオ" panose="020B0604030504040204" pitchFamily="50" charset="-128"/>
              </a:endParaRPr>
            </a:p>
            <a:p>
              <a:pPr algn="ctr">
                <a:lnSpc>
                  <a:spcPct val="150000"/>
                </a:lnSpc>
              </a:pPr>
              <a:r>
                <a:rPr lang="ja-JP" altLang="en-US" sz="2800" dirty="0">
                  <a:latin typeface="メイリオ" panose="020B0604030504040204" pitchFamily="50" charset="-128"/>
                  <a:ea typeface="メイリオ" panose="020B0604030504040204" pitchFamily="50" charset="-128"/>
                </a:rPr>
                <a:t>じぶん</a:t>
              </a:r>
              <a:r>
                <a:rPr kumimoji="1" lang="ja-JP" altLang="en-US" sz="2800" dirty="0">
                  <a:latin typeface="メイリオ" panose="020B0604030504040204" pitchFamily="50" charset="-128"/>
                  <a:ea typeface="メイリオ" panose="020B0604030504040204" pitchFamily="50" charset="-128"/>
                </a:rPr>
                <a:t>の いのち を </a:t>
              </a:r>
              <a:endParaRPr kumimoji="1" lang="en-US" altLang="ja-JP" sz="2800" dirty="0">
                <a:latin typeface="メイリオ" panose="020B0604030504040204" pitchFamily="50" charset="-128"/>
                <a:ea typeface="メイリオ" panose="020B0604030504040204" pitchFamily="50" charset="-128"/>
              </a:endParaRPr>
            </a:p>
            <a:p>
              <a:pPr algn="ctr">
                <a:lnSpc>
                  <a:spcPct val="150000"/>
                </a:lnSpc>
              </a:pPr>
              <a:r>
                <a:rPr kumimoji="1" lang="ja-JP" altLang="en-US" sz="2800" dirty="0">
                  <a:latin typeface="メイリオ" panose="020B0604030504040204" pitchFamily="50" charset="-128"/>
                  <a:ea typeface="メイリオ" panose="020B0604030504040204" pitchFamily="50" charset="-128"/>
                </a:rPr>
                <a:t>まもる </a:t>
              </a:r>
              <a:r>
                <a:rPr lang="ja-JP" altLang="en-US" sz="2800" dirty="0">
                  <a:latin typeface="メイリオ" panose="020B0604030504040204" pitchFamily="50" charset="-128"/>
                  <a:ea typeface="メイリオ" panose="020B0604030504040204" pitchFamily="50" charset="-128"/>
                </a:rPr>
                <a:t>ためには、</a:t>
              </a:r>
              <a:endParaRPr lang="en-US" altLang="ja-JP" sz="2800" dirty="0">
                <a:latin typeface="メイリオ" panose="020B0604030504040204" pitchFamily="50" charset="-128"/>
                <a:ea typeface="メイリオ" panose="020B0604030504040204" pitchFamily="50" charset="-128"/>
              </a:endParaRPr>
            </a:p>
            <a:p>
              <a:pPr algn="ctr">
                <a:lnSpc>
                  <a:spcPct val="150000"/>
                </a:lnSpc>
              </a:pPr>
              <a:r>
                <a:rPr kumimoji="1" lang="ja-JP" altLang="en-US" sz="2800" dirty="0">
                  <a:latin typeface="メイリオ" panose="020B0604030504040204" pitchFamily="50" charset="-128"/>
                  <a:ea typeface="メイリオ" panose="020B0604030504040204" pitchFamily="50" charset="-128"/>
                </a:rPr>
                <a:t>どうしたらいいのかな？</a:t>
              </a:r>
              <a:endParaRPr kumimoji="1" lang="en-US" altLang="ja-JP" sz="2800" dirty="0">
                <a:latin typeface="メイリオ" panose="020B0604030504040204" pitchFamily="50" charset="-128"/>
                <a:ea typeface="メイリオ" panose="020B0604030504040204" pitchFamily="50" charset="-128"/>
              </a:endParaRPr>
            </a:p>
          </p:txBody>
        </p:sp>
      </p:grpSp>
      <p:sp>
        <p:nvSpPr>
          <p:cNvPr id="12" name="楕円 11"/>
          <p:cNvSpPr>
            <a:spLocks noChangeAspect="1"/>
          </p:cNvSpPr>
          <p:nvPr/>
        </p:nvSpPr>
        <p:spPr>
          <a:xfrm>
            <a:off x="4283968" y="4188921"/>
            <a:ext cx="504000" cy="504056"/>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a:spLocks noChangeAspect="1"/>
          </p:cNvSpPr>
          <p:nvPr/>
        </p:nvSpPr>
        <p:spPr>
          <a:xfrm>
            <a:off x="4873902" y="4718799"/>
            <a:ext cx="396000" cy="396044"/>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287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5439DCFD-AB7B-428F-802A-D287327F1BA1}"/>
              </a:ext>
            </a:extLst>
          </p:cNvPr>
          <p:cNvPicPr>
            <a:picLocks noChangeAspect="1"/>
          </p:cNvPicPr>
          <p:nvPr/>
        </p:nvPicPr>
        <p:blipFill>
          <a:blip r:embed="rId3"/>
          <a:stretch>
            <a:fillRect/>
          </a:stretch>
        </p:blipFill>
        <p:spPr>
          <a:xfrm>
            <a:off x="0" y="332656"/>
            <a:ext cx="9144000" cy="6295690"/>
          </a:xfrm>
          <a:prstGeom prst="rect">
            <a:avLst/>
          </a:prstGeom>
        </p:spPr>
      </p:pic>
      <p:sp>
        <p:nvSpPr>
          <p:cNvPr id="3" name="テキスト ボックス 2"/>
          <p:cNvSpPr txBox="1"/>
          <p:nvPr/>
        </p:nvSpPr>
        <p:spPr>
          <a:xfrm>
            <a:off x="141404" y="6117571"/>
            <a:ext cx="2031325" cy="215444"/>
          </a:xfrm>
          <a:prstGeom prst="rect">
            <a:avLst/>
          </a:prstGeom>
          <a:noFill/>
        </p:spPr>
        <p:txBody>
          <a:bodyPr wrap="none" rtlCol="0">
            <a:spAutoFit/>
          </a:bodyPr>
          <a:lstStyle/>
          <a:p>
            <a:r>
              <a:rPr kumimoji="1" lang="ja-JP" altLang="en-US" sz="800">
                <a:latin typeface="メイリオ" panose="020B0604030504040204" pitchFamily="50" charset="-128"/>
                <a:ea typeface="メイリオ" panose="020B0604030504040204" pitchFamily="50" charset="-128"/>
                <a:cs typeface="メイリオ" panose="020B0604030504040204" pitchFamily="50" charset="-128"/>
              </a:rPr>
              <a:t>仙台管区気象台作成</a:t>
            </a:r>
            <a:r>
              <a:rPr lang="ja-JP" altLang="en-US" sz="800">
                <a:latin typeface="メイリオ" panose="020B0604030504040204" pitchFamily="50" charset="-128"/>
                <a:ea typeface="メイリオ" panose="020B0604030504040204" pitchFamily="50" charset="-128"/>
                <a:cs typeface="メイリオ" panose="020B0604030504040204" pitchFamily="50" charset="-128"/>
              </a:rPr>
              <a:t>「防災紙芝居」より</a:t>
            </a:r>
            <a:endParaRPr kumimoji="1" lang="ja-JP" altLang="en-US" sz="8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 name="図 4"/>
          <p:cNvPicPr>
            <a:picLocks noChangeAspect="1"/>
          </p:cNvPicPr>
          <p:nvPr/>
        </p:nvPicPr>
        <p:blipFill>
          <a:blip r:embed="rId4"/>
          <a:stretch>
            <a:fillRect/>
          </a:stretch>
        </p:blipFill>
        <p:spPr>
          <a:xfrm>
            <a:off x="11106" y="578646"/>
            <a:ext cx="9123277" cy="5874690"/>
          </a:xfrm>
          <a:prstGeom prst="rect">
            <a:avLst/>
          </a:prstGeom>
        </p:spPr>
      </p:pic>
      <p:sp>
        <p:nvSpPr>
          <p:cNvPr id="6" name="テキスト ボックス 5"/>
          <p:cNvSpPr txBox="1"/>
          <p:nvPr/>
        </p:nvSpPr>
        <p:spPr>
          <a:xfrm>
            <a:off x="152510" y="6232920"/>
            <a:ext cx="2031325" cy="215444"/>
          </a:xfrm>
          <a:prstGeom prst="rect">
            <a:avLst/>
          </a:prstGeom>
          <a:noFill/>
        </p:spPr>
        <p:txBody>
          <a:bodyPr wrap="none" rtlCol="0">
            <a:spAutoFit/>
          </a:bodyPr>
          <a:lstStyle/>
          <a:p>
            <a:r>
              <a:rPr kumimoji="1" lang="ja-JP" altLang="en-US" sz="800">
                <a:latin typeface="メイリオ" panose="020B0604030504040204" pitchFamily="50" charset="-128"/>
                <a:ea typeface="メイリオ" panose="020B0604030504040204" pitchFamily="50" charset="-128"/>
                <a:cs typeface="メイリオ" panose="020B0604030504040204" pitchFamily="50" charset="-128"/>
              </a:rPr>
              <a:t>仙台管区気象台作成</a:t>
            </a:r>
            <a:r>
              <a:rPr lang="ja-JP" altLang="en-US" sz="800">
                <a:latin typeface="メイリオ" panose="020B0604030504040204" pitchFamily="50" charset="-128"/>
                <a:ea typeface="メイリオ" panose="020B0604030504040204" pitchFamily="50" charset="-128"/>
                <a:cs typeface="メイリオ" panose="020B0604030504040204" pitchFamily="50" charset="-128"/>
              </a:rPr>
              <a:t>「防災紙芝居」より</a:t>
            </a:r>
            <a:endParaRPr kumimoji="1" lang="ja-JP" altLang="en-US" sz="8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02307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61111E-6 -5.92593E-6 L 3.61111E-6 -5.92593E-6 C 0.00052 -0.00533 0.00121 -0.01042 0.00139 -0.01575 C 0.00208 -0.04862 -0.00295 -0.08265 0.00399 -0.11436 C 0.00434 -0.11621 0.00486 -0.11783 0.0052 -0.11968 C 0.00434 -0.14144 0.00399 -0.16343 0.0026 -0.18542 C 0.00225 -0.19005 3.61111E-6 -0.19931 3.61111E-6 -0.19931 C -0.00035 -0.20741 0.00139 -0.23079 -0.00122 -0.22362 C -0.00469 -0.21413 -0.00243 -0.20278 -0.00261 -0.19237 C -0.00313 -0.16413 -0.00348 -0.13589 -0.00382 -0.10741 C -0.00434 -0.04283 -0.00521 0.02175 -0.00521 0.08657 C -0.00521 0.23217 -0.01476 0.26874 -0.00261 0.2199 C -0.00209 0.20995 -0.00139 0.20022 -0.00122 0.1905 C 3.61111E-6 0.11759 -0.00087 0.08796 0.00139 0.02407 C 0.00243 -0.00857 0.00225 0.00879 0.0052 -0.02269 C 0.00573 -0.02894 0.00607 -0.03542 0.00659 -0.04167 C 0.00729 -0.05209 0.0092 -0.07292 0.0092 -0.07292 C 0.00833 -0.10857 0.00764 -0.14445 0.00659 -0.18033 C 0.00625 -0.18843 0.00555 -0.21251 0.0052 -0.2044 C 0.00399 -0.17107 0.00468 -0.13751 0.00399 -0.10394 C 0.0033 -0.07802 0.00156 -0.05348 3.61111E-6 -0.02778 C -0.00035 -0.01575 -0.00261 0.06018 -0.00261 0.06921 C -0.00261 0.12638 -0.00174 0.18356 -0.00122 0.24073 C -0.00087 0.23842 -0.00052 0.23587 3.61111E-6 0.23379 C 0.00034 0.23194 0.00104 0.23032 0.00139 0.22847 C 0.0026 0.22013 0.00347 0.20485 0.00399 0.19722 C 0.00434 0.18981 0.00486 0.1824 0.0052 0.17476 C 0.00486 0.12291 0.00468 0.07083 0.00399 0.01897 C 0.0026 -0.07339 0.00069 0.003 3.61111E-6 -5.92593E-6 Z " pathEditMode="relative" ptsTypes="AAAAAAAAAAAAAAAAAAAAAAAAAAAAA">
                                      <p:cBhvr>
                                        <p:cTn id="6" dur="3500" fill="hold"/>
                                        <p:tgtEl>
                                          <p:spTgt spid="9"/>
                                        </p:tgtEl>
                                        <p:attrNameLst>
                                          <p:attrName>ppt_x</p:attrName>
                                          <p:attrName>ppt_y</p:attrName>
                                        </p:attrNameLst>
                                      </p:cBhvr>
                                    </p:animMotion>
                                  </p:childTnLst>
                                </p:cTn>
                              </p:par>
                              <p:par>
                                <p:cTn id="7" presetID="16" presetClass="entr" presetSubtype="21" fill="hold" nodeType="withEffect">
                                  <p:stCondLst>
                                    <p:cond delay="310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1000"/>
                                        <p:tgtEl>
                                          <p:spTgt spid="5"/>
                                        </p:tgtEl>
                                      </p:cBhvr>
                                    </p:animEffect>
                                  </p:childTnLst>
                                </p:cTn>
                              </p:par>
                              <p:par>
                                <p:cTn id="10" presetID="16" presetClass="entr" presetSubtype="21" fill="hold" grpId="0" nodeType="withEffect">
                                  <p:stCondLst>
                                    <p:cond delay="310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3"/>
          <a:srcRect t="3898" b="1648"/>
          <a:stretch/>
        </p:blipFill>
        <p:spPr>
          <a:xfrm>
            <a:off x="2339" y="687894"/>
            <a:ext cx="9141661" cy="5946371"/>
          </a:xfrm>
          <a:prstGeom prst="rect">
            <a:avLst/>
          </a:prstGeom>
        </p:spPr>
      </p:pic>
      <p:pic>
        <p:nvPicPr>
          <p:cNvPr id="10" name="図 9"/>
          <p:cNvPicPr>
            <a:picLocks noChangeAspect="1"/>
          </p:cNvPicPr>
          <p:nvPr/>
        </p:nvPicPr>
        <p:blipFill>
          <a:blip r:embed="rId4"/>
          <a:stretch>
            <a:fillRect/>
          </a:stretch>
        </p:blipFill>
        <p:spPr>
          <a:xfrm>
            <a:off x="0" y="681663"/>
            <a:ext cx="9144000" cy="5952602"/>
          </a:xfrm>
          <a:prstGeom prst="rect">
            <a:avLst/>
          </a:prstGeom>
        </p:spPr>
      </p:pic>
      <p:sp>
        <p:nvSpPr>
          <p:cNvPr id="11" name="テキスト ボックス 10"/>
          <p:cNvSpPr txBox="1"/>
          <p:nvPr/>
        </p:nvSpPr>
        <p:spPr>
          <a:xfrm>
            <a:off x="539552" y="118373"/>
            <a:ext cx="864096" cy="646331"/>
          </a:xfrm>
          <a:prstGeom prst="rect">
            <a:avLst/>
          </a:prstGeom>
          <a:noFill/>
        </p:spPr>
        <p:txBody>
          <a:bodyPr wrap="square" rtlCol="0">
            <a:spAutoFit/>
          </a:bodyPr>
          <a:lstStyle/>
          <a:p>
            <a:pPr>
              <a:lnSpc>
                <a:spcPct val="150000"/>
              </a:lnSpc>
            </a:pPr>
            <a:r>
              <a:rPr lang="ja-JP" altLang="en-US" sz="2400">
                <a:latin typeface="メイリオ" panose="020B0604030504040204" pitchFamily="50" charset="-128"/>
                <a:ea typeface="メイリオ" panose="020B0604030504040204" pitchFamily="50" charset="-128"/>
              </a:rPr>
              <a:t>まえ</a:t>
            </a:r>
            <a:endParaRPr kumimoji="1" lang="en-US" altLang="ja-JP" sz="2400">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539552" y="87730"/>
            <a:ext cx="864096" cy="600164"/>
          </a:xfrm>
          <a:prstGeom prst="rect">
            <a:avLst/>
          </a:prstGeom>
          <a:solidFill>
            <a:schemeClr val="bg1"/>
          </a:solidFill>
        </p:spPr>
        <p:txBody>
          <a:bodyPr wrap="square" rtlCol="0">
            <a:spAutoFit/>
          </a:bodyPr>
          <a:lstStyle/>
          <a:p>
            <a:pPr>
              <a:lnSpc>
                <a:spcPct val="150000"/>
              </a:lnSpc>
            </a:pPr>
            <a:r>
              <a:rPr lang="ja-JP" altLang="en-US" sz="2400" dirty="0">
                <a:latin typeface="メイリオ" panose="020B0604030504040204" pitchFamily="50" charset="-128"/>
                <a:ea typeface="メイリオ" panose="020B0604030504040204" pitchFamily="50" charset="-128"/>
              </a:rPr>
              <a:t>あと</a:t>
            </a:r>
            <a:endParaRPr kumimoji="1" lang="en-US" altLang="ja-JP" sz="2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9036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47EC8808-528F-4DB8-98CA-C1A89AA6A90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819106" y="164186"/>
            <a:ext cx="5163585" cy="6448882"/>
          </a:xfrm>
          <a:prstGeom prst="rect">
            <a:avLst/>
          </a:prstGeom>
        </p:spPr>
      </p:pic>
      <p:sp>
        <p:nvSpPr>
          <p:cNvPr id="2" name="テキスト ボックス 1">
            <a:extLst>
              <a:ext uri="{FF2B5EF4-FFF2-40B4-BE49-F238E27FC236}">
                <a16:creationId xmlns:a16="http://schemas.microsoft.com/office/drawing/2014/main" id="{D9533418-8EC9-4AA4-1031-7FB890F2C969}"/>
              </a:ext>
            </a:extLst>
          </p:cNvPr>
          <p:cNvSpPr txBox="1"/>
          <p:nvPr/>
        </p:nvSpPr>
        <p:spPr>
          <a:xfrm>
            <a:off x="0" y="6650193"/>
            <a:ext cx="7899483" cy="230832"/>
          </a:xfrm>
          <a:prstGeom prst="rect">
            <a:avLst/>
          </a:prstGeom>
          <a:noFill/>
        </p:spPr>
        <p:txBody>
          <a:bodyPr wrap="square" rtlCol="0">
            <a:spAutoFit/>
          </a:bodyPr>
          <a:lstStyle/>
          <a:p>
            <a:pPr fontAlgn="auto">
              <a:spcBef>
                <a:spcPts val="0"/>
              </a:spcBef>
              <a:spcAft>
                <a:spcPts val="0"/>
              </a:spcAft>
            </a:pPr>
            <a:r>
              <a:rPr lang="ja-JP" altLang="en-US" sz="900" dirty="0">
                <a:latin typeface="メイリオ" panose="020B0604030504040204" pitchFamily="50" charset="-128"/>
                <a:ea typeface="メイリオ" panose="020B0604030504040204" pitchFamily="50" charset="-128"/>
              </a:rPr>
              <a:t>気象庁ホームページ（</a:t>
            </a:r>
            <a:r>
              <a:rPr lang="en-US" altLang="ja-JP" sz="900" dirty="0">
                <a:latin typeface="メイリオ" panose="020B0604030504040204" pitchFamily="50" charset="-128"/>
                <a:ea typeface="メイリオ" panose="020B0604030504040204" pitchFamily="50" charset="-128"/>
              </a:rPr>
              <a:t>https://www.data.jma.go.jp/eqev/data/1995_01_17_hyogonanbu/album.html</a:t>
            </a:r>
            <a:r>
              <a:rPr lang="ja-JP" altLang="en-US" sz="900" dirty="0">
                <a:latin typeface="メイリオ" panose="020B0604030504040204" pitchFamily="50" charset="-128"/>
                <a:ea typeface="メイリオ" panose="020B0604030504040204" pitchFamily="50" charset="-128"/>
              </a:rPr>
              <a:t>）の図版を掲載</a:t>
            </a:r>
          </a:p>
        </p:txBody>
      </p:sp>
    </p:spTree>
    <p:extLst>
      <p:ext uri="{BB962C8B-B14F-4D97-AF65-F5344CB8AC3E}">
        <p14:creationId xmlns:p14="http://schemas.microsoft.com/office/powerpoint/2010/main" val="215903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1499" y="197877"/>
            <a:ext cx="9001001" cy="6346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a:extLst>
              <a:ext uri="{FF2B5EF4-FFF2-40B4-BE49-F238E27FC236}">
                <a16:creationId xmlns:a16="http://schemas.microsoft.com/office/drawing/2014/main" id="{B5BD4DBC-08D5-6A4C-1E29-97C633FCC99F}"/>
              </a:ext>
            </a:extLst>
          </p:cNvPr>
          <p:cNvSpPr txBox="1"/>
          <p:nvPr/>
        </p:nvSpPr>
        <p:spPr>
          <a:xfrm>
            <a:off x="0" y="6650193"/>
            <a:ext cx="7899483" cy="230832"/>
          </a:xfrm>
          <a:prstGeom prst="rect">
            <a:avLst/>
          </a:prstGeom>
          <a:noFill/>
        </p:spPr>
        <p:txBody>
          <a:bodyPr wrap="square" rtlCol="0">
            <a:spAutoFit/>
          </a:bodyPr>
          <a:lstStyle/>
          <a:p>
            <a:pPr fontAlgn="auto">
              <a:spcBef>
                <a:spcPts val="0"/>
              </a:spcBef>
              <a:spcAft>
                <a:spcPts val="0"/>
              </a:spcAft>
            </a:pPr>
            <a:r>
              <a:rPr lang="ja-JP" altLang="en-US" sz="900" dirty="0">
                <a:latin typeface="メイリオ" panose="020B0604030504040204" pitchFamily="50" charset="-128"/>
                <a:ea typeface="メイリオ" panose="020B0604030504040204" pitchFamily="50" charset="-128"/>
              </a:rPr>
              <a:t>気象庁ホームページ（</a:t>
            </a:r>
            <a:r>
              <a:rPr lang="en-US" altLang="ja-JP" sz="900" dirty="0">
                <a:latin typeface="メイリオ" panose="020B0604030504040204" pitchFamily="50" charset="-128"/>
                <a:ea typeface="メイリオ" panose="020B0604030504040204" pitchFamily="50" charset="-128"/>
              </a:rPr>
              <a:t>https://www.data.jma.go.jp/eqev/data/1995_01_17_hyogonanbu/album.html</a:t>
            </a:r>
            <a:r>
              <a:rPr lang="ja-JP" altLang="en-US" sz="900" dirty="0">
                <a:latin typeface="メイリオ" panose="020B0604030504040204" pitchFamily="50" charset="-128"/>
                <a:ea typeface="メイリオ" panose="020B0604030504040204" pitchFamily="50" charset="-128"/>
              </a:rPr>
              <a:t>）の図版を掲載</a:t>
            </a:r>
          </a:p>
        </p:txBody>
      </p:sp>
    </p:spTree>
    <p:extLst>
      <p:ext uri="{BB962C8B-B14F-4D97-AF65-F5344CB8AC3E}">
        <p14:creationId xmlns:p14="http://schemas.microsoft.com/office/powerpoint/2010/main" val="1393986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7515"/>
            <a:ext cx="9144000" cy="6402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a:extLst>
              <a:ext uri="{FF2B5EF4-FFF2-40B4-BE49-F238E27FC236}">
                <a16:creationId xmlns:a16="http://schemas.microsoft.com/office/drawing/2014/main" id="{DE7809FB-39B1-EC85-F605-7023583D65D3}"/>
              </a:ext>
            </a:extLst>
          </p:cNvPr>
          <p:cNvSpPr txBox="1"/>
          <p:nvPr/>
        </p:nvSpPr>
        <p:spPr>
          <a:xfrm>
            <a:off x="0" y="6650193"/>
            <a:ext cx="7899483" cy="230832"/>
          </a:xfrm>
          <a:prstGeom prst="rect">
            <a:avLst/>
          </a:prstGeom>
          <a:noFill/>
        </p:spPr>
        <p:txBody>
          <a:bodyPr wrap="square" rtlCol="0">
            <a:spAutoFit/>
          </a:bodyPr>
          <a:lstStyle/>
          <a:p>
            <a:pPr fontAlgn="auto">
              <a:spcBef>
                <a:spcPts val="0"/>
              </a:spcBef>
              <a:spcAft>
                <a:spcPts val="0"/>
              </a:spcAft>
            </a:pPr>
            <a:r>
              <a:rPr lang="ja-JP" altLang="en-US" sz="900" dirty="0">
                <a:latin typeface="メイリオ" panose="020B0604030504040204" pitchFamily="50" charset="-128"/>
                <a:ea typeface="メイリオ" panose="020B0604030504040204" pitchFamily="50" charset="-128"/>
              </a:rPr>
              <a:t>気象庁ホームページ（</a:t>
            </a:r>
            <a:r>
              <a:rPr lang="en-US" altLang="ja-JP" sz="900" dirty="0">
                <a:latin typeface="メイリオ" panose="020B0604030504040204" pitchFamily="50" charset="-128"/>
                <a:ea typeface="メイリオ" panose="020B0604030504040204" pitchFamily="50" charset="-128"/>
              </a:rPr>
              <a:t>https://www.data.jma.go.jp/eqev/data/1995_01_17_hyogonanbu/album.html</a:t>
            </a:r>
            <a:r>
              <a:rPr lang="ja-JP" altLang="en-US" sz="900" dirty="0">
                <a:latin typeface="メイリオ" panose="020B0604030504040204" pitchFamily="50" charset="-128"/>
                <a:ea typeface="メイリオ" panose="020B0604030504040204" pitchFamily="50" charset="-128"/>
              </a:rPr>
              <a:t>）の図版を掲載</a:t>
            </a:r>
          </a:p>
        </p:txBody>
      </p:sp>
    </p:spTree>
    <p:extLst>
      <p:ext uri="{BB962C8B-B14F-4D97-AF65-F5344CB8AC3E}">
        <p14:creationId xmlns:p14="http://schemas.microsoft.com/office/powerpoint/2010/main" val="2299773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5275" y="484672"/>
            <a:ext cx="4196315" cy="2573228"/>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489" y="3726324"/>
            <a:ext cx="3568715" cy="2864765"/>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3651" y="3753997"/>
            <a:ext cx="4148630" cy="2837092"/>
          </a:xfrm>
          <a:prstGeom prst="rect">
            <a:avLst/>
          </a:prstGeom>
        </p:spPr>
      </p:pic>
      <p:sp>
        <p:nvSpPr>
          <p:cNvPr id="9" name="テキスト ボックス 8"/>
          <p:cNvSpPr txBox="1"/>
          <p:nvPr/>
        </p:nvSpPr>
        <p:spPr>
          <a:xfrm>
            <a:off x="2857411" y="117000"/>
            <a:ext cx="3352267" cy="369332"/>
          </a:xfrm>
          <a:prstGeom prst="rect">
            <a:avLst/>
          </a:prstGeom>
          <a:noFill/>
        </p:spPr>
        <p:txBody>
          <a:bodyPr wrap="square" lIns="91440" tIns="45720" rIns="91440" bIns="45720" rtlCol="0" anchor="t">
            <a:spAutoFit/>
          </a:bodyPr>
          <a:lstStyle/>
          <a:p>
            <a:r>
              <a:rPr lang="ja-JP" altLang="en-US" dirty="0">
                <a:latin typeface="メイリオ"/>
                <a:ea typeface="メイリオ"/>
              </a:rPr>
              <a:t>たおれた本だな、ちらばる本</a:t>
            </a:r>
            <a:endParaRPr kumimoji="1" lang="ja-JP" altLang="en-US" dirty="0">
              <a:latin typeface="メイリオ"/>
              <a:ea typeface="メイリオ"/>
            </a:endParaRPr>
          </a:p>
        </p:txBody>
      </p:sp>
      <p:pic>
        <p:nvPicPr>
          <p:cNvPr id="10" name="図 9"/>
          <p:cNvPicPr>
            <a:picLocks noChangeAspect="1"/>
          </p:cNvPicPr>
          <p:nvPr/>
        </p:nvPicPr>
        <p:blipFill>
          <a:blip r:embed="rId6"/>
          <a:stretch>
            <a:fillRect/>
          </a:stretch>
        </p:blipFill>
        <p:spPr>
          <a:xfrm>
            <a:off x="667840" y="448340"/>
            <a:ext cx="3584693" cy="2645893"/>
          </a:xfrm>
          <a:prstGeom prst="rect">
            <a:avLst/>
          </a:prstGeom>
        </p:spPr>
      </p:pic>
      <p:sp>
        <p:nvSpPr>
          <p:cNvPr id="12" name="テキスト ボックス 11"/>
          <p:cNvSpPr txBox="1"/>
          <p:nvPr/>
        </p:nvSpPr>
        <p:spPr>
          <a:xfrm>
            <a:off x="4505275" y="514885"/>
            <a:ext cx="1391019" cy="246221"/>
          </a:xfrm>
          <a:prstGeom prst="rect">
            <a:avLst/>
          </a:prstGeom>
          <a:noFill/>
        </p:spPr>
        <p:txBody>
          <a:bodyPr wrap="square" rtlCol="0">
            <a:spAutoFit/>
          </a:bodyPr>
          <a:lstStyle/>
          <a:p>
            <a:r>
              <a:rPr lang="ja-JP" altLang="en-US" sz="1000" dirty="0">
                <a:solidFill>
                  <a:schemeClr val="bg1"/>
                </a:solidFill>
                <a:latin typeface="メイリオ" panose="020B0604030504040204" pitchFamily="50" charset="-128"/>
                <a:ea typeface="メイリオ" panose="020B0604030504040204" pitchFamily="50" charset="-128"/>
              </a:rPr>
              <a:t>写真提供：気象庁</a:t>
            </a:r>
            <a:endParaRPr kumimoji="1" lang="ja-JP" altLang="en-US" sz="1000" dirty="0">
              <a:solidFill>
                <a:schemeClr val="bg1"/>
              </a:solidFill>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1480270" y="3383886"/>
            <a:ext cx="2165630" cy="369332"/>
          </a:xfrm>
          <a:prstGeom prst="rect">
            <a:avLst/>
          </a:prstGeom>
          <a:noFill/>
        </p:spPr>
        <p:txBody>
          <a:bodyPr wrap="square" lIns="91440" tIns="45720" rIns="91440" bIns="45720" rtlCol="0" anchor="t">
            <a:spAutoFit/>
          </a:bodyPr>
          <a:lstStyle/>
          <a:p>
            <a:r>
              <a:rPr lang="ja-JP" altLang="en-US" dirty="0">
                <a:latin typeface="メイリオ"/>
                <a:ea typeface="メイリオ"/>
              </a:rPr>
              <a:t>くずれた たてもの</a:t>
            </a:r>
            <a:endParaRPr kumimoji="1" lang="ja-JP" altLang="en-US" dirty="0">
              <a:latin typeface="メイリオ"/>
              <a:ea typeface="メイリオ"/>
            </a:endParaRPr>
          </a:p>
        </p:txBody>
      </p:sp>
      <p:sp>
        <p:nvSpPr>
          <p:cNvPr id="14" name="テキスト ボックス 13"/>
          <p:cNvSpPr txBox="1"/>
          <p:nvPr/>
        </p:nvSpPr>
        <p:spPr>
          <a:xfrm>
            <a:off x="5730102" y="3380148"/>
            <a:ext cx="2165629" cy="369332"/>
          </a:xfrm>
          <a:prstGeom prst="rect">
            <a:avLst/>
          </a:prstGeom>
          <a:noFill/>
        </p:spPr>
        <p:txBody>
          <a:bodyPr wrap="square" lIns="91440" tIns="45720" rIns="91440" bIns="45720" rtlCol="0" anchor="t">
            <a:spAutoFit/>
          </a:bodyPr>
          <a:lstStyle/>
          <a:p>
            <a:r>
              <a:rPr lang="ja-JP" altLang="en-US" dirty="0">
                <a:latin typeface="メイリオ"/>
                <a:ea typeface="メイリオ"/>
              </a:rPr>
              <a:t>くずれた ていぼう</a:t>
            </a:r>
            <a:endParaRPr kumimoji="1" lang="ja-JP" altLang="en-US" dirty="0">
              <a:latin typeface="メイリオ"/>
              <a:ea typeface="メイリオ"/>
            </a:endParaRPr>
          </a:p>
        </p:txBody>
      </p:sp>
      <p:sp>
        <p:nvSpPr>
          <p:cNvPr id="15" name="テキスト ボックス 14"/>
          <p:cNvSpPr txBox="1"/>
          <p:nvPr/>
        </p:nvSpPr>
        <p:spPr>
          <a:xfrm>
            <a:off x="4485296" y="3753997"/>
            <a:ext cx="1638366" cy="246221"/>
          </a:xfrm>
          <a:prstGeom prst="rect">
            <a:avLst/>
          </a:prstGeom>
          <a:noFill/>
        </p:spPr>
        <p:txBody>
          <a:bodyPr wrap="square" rtlCol="0">
            <a:spAutoFit/>
          </a:bodyPr>
          <a:lstStyle/>
          <a:p>
            <a:r>
              <a:rPr lang="ja-JP" altLang="en-US" sz="1000" dirty="0">
                <a:latin typeface="メイリオ" panose="020B0604030504040204" pitchFamily="50" charset="-128"/>
                <a:ea typeface="メイリオ" panose="020B0604030504040204" pitchFamily="50" charset="-128"/>
              </a:rPr>
              <a:t>写真提供：大阪市消防局</a:t>
            </a:r>
            <a:endParaRPr kumimoji="1" lang="ja-JP" altLang="en-US" sz="1000" dirty="0">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658530" y="3753996"/>
            <a:ext cx="1381582" cy="246221"/>
          </a:xfrm>
          <a:prstGeom prst="rect">
            <a:avLst/>
          </a:prstGeom>
          <a:noFill/>
        </p:spPr>
        <p:txBody>
          <a:bodyPr wrap="square" rtlCol="0">
            <a:spAutoFit/>
          </a:bodyPr>
          <a:lstStyle/>
          <a:p>
            <a:r>
              <a:rPr lang="ja-JP" altLang="en-US" sz="1000">
                <a:latin typeface="メイリオ" panose="020B0604030504040204" pitchFamily="50" charset="-128"/>
                <a:ea typeface="メイリオ" panose="020B0604030504040204" pitchFamily="50" charset="-128"/>
              </a:rPr>
              <a:t>写真提供：豊中市</a:t>
            </a:r>
            <a:endParaRPr kumimoji="1" lang="ja-JP" altLang="en-US" sz="1000">
              <a:latin typeface="メイリオ" panose="020B0604030504040204" pitchFamily="50" charset="-128"/>
              <a:ea typeface="メイリオ" panose="020B0604030504040204" pitchFamily="50" charset="-128"/>
            </a:endParaRPr>
          </a:p>
        </p:txBody>
      </p:sp>
      <p:cxnSp>
        <p:nvCxnSpPr>
          <p:cNvPr id="18" name="直線コネクタ 17"/>
          <p:cNvCxnSpPr/>
          <p:nvPr/>
        </p:nvCxnSpPr>
        <p:spPr>
          <a:xfrm flipV="1">
            <a:off x="107504" y="3212976"/>
            <a:ext cx="8928000" cy="0"/>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96C620B9-EDB5-310E-028A-3C091E3792FB}"/>
              </a:ext>
            </a:extLst>
          </p:cNvPr>
          <p:cNvSpPr txBox="1"/>
          <p:nvPr/>
        </p:nvSpPr>
        <p:spPr>
          <a:xfrm>
            <a:off x="0" y="6616141"/>
            <a:ext cx="8129392" cy="230832"/>
          </a:xfrm>
          <a:prstGeom prst="rect">
            <a:avLst/>
          </a:prstGeom>
          <a:noFill/>
        </p:spPr>
        <p:txBody>
          <a:bodyPr wrap="square" rtlCol="0">
            <a:spAutoFit/>
          </a:bodyPr>
          <a:lstStyle/>
          <a:p>
            <a:r>
              <a:rPr lang="ja-JP" altLang="en-US" sz="900" dirty="0">
                <a:solidFill>
                  <a:prstClr val="black"/>
                </a:solidFill>
                <a:latin typeface="メイリオ" panose="020B0604030504040204" pitchFamily="50" charset="-128"/>
                <a:ea typeface="メイリオ" panose="020B0604030504040204" pitchFamily="50" charset="-128"/>
              </a:rPr>
              <a:t>大阪管区気象台ホームページ（</a:t>
            </a:r>
            <a:r>
              <a:rPr lang="en-US" altLang="ja-JP" sz="900" dirty="0">
                <a:solidFill>
                  <a:prstClr val="black"/>
                </a:solidFill>
                <a:latin typeface="メイリオ" panose="020B0604030504040204" pitchFamily="50" charset="-128"/>
                <a:ea typeface="メイリオ" panose="020B0604030504040204" pitchFamily="50" charset="-128"/>
              </a:rPr>
              <a:t>https://www.data.jma.go.jp/osaka/jishinkazan/19950117_hanshinawaji/photo.html</a:t>
            </a:r>
            <a:r>
              <a:rPr lang="ja-JP" altLang="en-US" sz="900" dirty="0">
                <a:solidFill>
                  <a:prstClr val="black"/>
                </a:solidFill>
                <a:latin typeface="メイリオ" panose="020B0604030504040204" pitchFamily="50" charset="-128"/>
                <a:ea typeface="メイリオ" panose="020B0604030504040204" pitchFamily="50" charset="-128"/>
              </a:rPr>
              <a:t>）の図版を掲載</a:t>
            </a:r>
          </a:p>
        </p:txBody>
      </p:sp>
    </p:spTree>
    <p:extLst>
      <p:ext uri="{BB962C8B-B14F-4D97-AF65-F5344CB8AC3E}">
        <p14:creationId xmlns:p14="http://schemas.microsoft.com/office/powerpoint/2010/main" val="379536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0012" y="41929"/>
            <a:ext cx="9103988" cy="243143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クイズ</a:t>
            </a:r>
            <a:r>
              <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だよ！</a:t>
            </a:r>
            <a:endParaRPr kumimoji="1" lang="en-US" altLang="ja-JP"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3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4400" dirty="0">
                <a:solidFill>
                  <a:prstClr val="black"/>
                </a:solidFill>
                <a:latin typeface="メイリオ"/>
                <a:ea typeface="メイリオ"/>
                <a:cs typeface="メイリオ" panose="020B0604030504040204" pitchFamily="50" charset="-128"/>
              </a:rPr>
              <a:t>いま、大きな</a:t>
            </a:r>
            <a:r>
              <a:rPr lang="ja-JP" altLang="en-US" sz="4400" b="1" dirty="0">
                <a:solidFill>
                  <a:schemeClr val="accent6"/>
                </a:solidFill>
                <a:latin typeface="メイリオ"/>
                <a:ea typeface="メイリオ"/>
                <a:cs typeface="メイリオ" panose="020B0604030504040204" pitchFamily="50" charset="-128"/>
              </a:rPr>
              <a:t>じしん</a:t>
            </a:r>
            <a:r>
              <a:rPr lang="ja-JP" altLang="en-US" sz="4400" dirty="0">
                <a:solidFill>
                  <a:prstClr val="black"/>
                </a:solidFill>
                <a:latin typeface="メイリオ"/>
                <a:ea typeface="メイリオ"/>
                <a:cs typeface="メイリオ" panose="020B0604030504040204" pitchFamily="50" charset="-128"/>
              </a:rPr>
              <a:t>が</a:t>
            </a:r>
            <a:endParaRPr lang="en-US" altLang="ja-JP" sz="4400" dirty="0">
              <a:solidFill>
                <a:prstClr val="black"/>
              </a:solidFill>
              <a:latin typeface="メイリオ"/>
              <a:ea typeface="メイリオ"/>
              <a:cs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4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おこったら</a:t>
            </a:r>
            <a:r>
              <a:rPr kumimoji="1" lang="ja-JP" altLang="en-US" sz="4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8531" y="3429000"/>
            <a:ext cx="2206938" cy="2448272"/>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65694">
            <a:off x="5115393" y="3137370"/>
            <a:ext cx="1120150" cy="1120150"/>
          </a:xfrm>
          <a:prstGeom prst="rect">
            <a:avLst/>
          </a:prstGeom>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65694" flipH="1">
            <a:off x="2671422" y="4769514"/>
            <a:ext cx="1441512" cy="1120150"/>
          </a:xfrm>
          <a:prstGeom prst="rect">
            <a:avLst/>
          </a:prstGeom>
        </p:spPr>
      </p:pic>
      <p:sp>
        <p:nvSpPr>
          <p:cNvPr id="10" name="テキスト ボックス 9"/>
          <p:cNvSpPr txBox="1"/>
          <p:nvPr/>
        </p:nvSpPr>
        <p:spPr>
          <a:xfrm>
            <a:off x="6077439" y="4929479"/>
            <a:ext cx="2232248" cy="400110"/>
          </a:xfrm>
          <a:prstGeom prst="rect">
            <a:avLst/>
          </a:prstGeom>
          <a:noFill/>
        </p:spPr>
        <p:txBody>
          <a:bodyPr wrap="square" rtlCol="0">
            <a:spAutoFit/>
          </a:bodyPr>
          <a:lstStyle/>
          <a:p>
            <a:r>
              <a:rPr lang="ja-JP" altLang="en-US" sz="2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グラグラ・・・</a:t>
            </a:r>
          </a:p>
        </p:txBody>
      </p:sp>
      <p:sp>
        <p:nvSpPr>
          <p:cNvPr id="11" name="テキスト ボックス 10"/>
          <p:cNvSpPr txBox="1"/>
          <p:nvPr/>
        </p:nvSpPr>
        <p:spPr>
          <a:xfrm>
            <a:off x="1691680" y="3429000"/>
            <a:ext cx="2232248" cy="400110"/>
          </a:xfrm>
          <a:prstGeom prst="rect">
            <a:avLst/>
          </a:prstGeom>
          <a:noFill/>
        </p:spPr>
        <p:txBody>
          <a:bodyPr wrap="square" rtlCol="0">
            <a:spAutoFit/>
          </a:bodyPr>
          <a:lstStyle/>
          <a:p>
            <a:r>
              <a:rPr lang="ja-JP" altLang="en-US" sz="2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ガタ・・・</a:t>
            </a:r>
          </a:p>
        </p:txBody>
      </p:sp>
      <p:sp>
        <p:nvSpPr>
          <p:cNvPr id="12" name="テキスト ボックス 11"/>
          <p:cNvSpPr txBox="1"/>
          <p:nvPr/>
        </p:nvSpPr>
        <p:spPr>
          <a:xfrm>
            <a:off x="2273187" y="3793501"/>
            <a:ext cx="2232248" cy="400110"/>
          </a:xfrm>
          <a:prstGeom prst="rect">
            <a:avLst/>
          </a:prstGeom>
          <a:noFill/>
        </p:spPr>
        <p:txBody>
          <a:bodyPr wrap="square" rtlCol="0">
            <a:spAutoFit/>
          </a:bodyPr>
          <a:lstStyle/>
          <a:p>
            <a:r>
              <a:rPr lang="ja-JP" altLang="en-US" sz="2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ガタ・・</a:t>
            </a:r>
          </a:p>
        </p:txBody>
      </p:sp>
    </p:spTree>
    <p:extLst>
      <p:ext uri="{BB962C8B-B14F-4D97-AF65-F5344CB8AC3E}">
        <p14:creationId xmlns:p14="http://schemas.microsoft.com/office/powerpoint/2010/main" val="103571726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32B60AB67756AB428AA2F3F6EAA9056D" ma:contentTypeVersion="19" ma:contentTypeDescription="新しいドキュメントを作成します。" ma:contentTypeScope="" ma:versionID="4bdad767a1c06c48b658eedeb02d3626">
  <xsd:schema xmlns:xsd="http://www.w3.org/2001/XMLSchema" xmlns:xs="http://www.w3.org/2001/XMLSchema" xmlns:p="http://schemas.microsoft.com/office/2006/metadata/properties" xmlns:ns2="90f8c1ac-7c17-4521-bcf7-bac9372d16af" xmlns:ns3="417c192f-3550-43bb-a9a3-e918eea89ecb" targetNamespace="http://schemas.microsoft.com/office/2006/metadata/properties" ma:root="true" ma:fieldsID="6ee47f2387f253dc009eb728689953bb" ns2:_="" ns3:_="">
    <xsd:import namespace="90f8c1ac-7c17-4521-bcf7-bac9372d16af"/>
    <xsd:import namespace="417c192f-3550-43bb-a9a3-e918eea89ec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f8c1ac-7c17-4521-bcf7-bac9372d16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画像タグ" ma:readOnly="false" ma:fieldId="{5cf76f15-5ced-4ddc-b409-7134ff3c332f}" ma:taxonomyMulti="true" ma:sspId="63c53a08-2524-4b2f-a5a2-c632f6aa4b6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7c192f-3550-43bb-a9a3-e918eea89ecb" elementFormDefault="qualified">
    <xsd:import namespace="http://schemas.microsoft.com/office/2006/documentManagement/types"/>
    <xsd:import namespace="http://schemas.microsoft.com/office/infopath/2007/PartnerControls"/>
    <xsd:element name="SharedWithUsers" ma:index="1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共有相手の詳細情報" ma:internalName="SharedWithDetails" ma:readOnly="true">
      <xsd:simpleType>
        <xsd:restriction base="dms:Note">
          <xsd:maxLength value="255"/>
        </xsd:restriction>
      </xsd:simpleType>
    </xsd:element>
    <xsd:element name="TaxCatchAll" ma:index="23" nillable="true" ma:displayName="Taxonomy Catch All Column" ma:hidden="true" ma:list="{6f0fd838-c6bb-4606-a3a7-f0087bfd0e15}" ma:internalName="TaxCatchAll" ma:showField="CatchAllData" ma:web="417c192f-3550-43bb-a9a3-e918eea89e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0f8c1ac-7c17-4521-bcf7-bac9372d16af">
      <Terms xmlns="http://schemas.microsoft.com/office/infopath/2007/PartnerControls"/>
    </lcf76f155ced4ddcb4097134ff3c332f>
    <TaxCatchAll xmlns="417c192f-3550-43bb-a9a3-e918eea89ecb" xsi:nil="true"/>
    <SharedWithUsers xmlns="417c192f-3550-43bb-a9a3-e918eea89ecb">
      <UserInfo>
        <DisplayName/>
        <AccountId xsi:nil="true"/>
        <AccountType/>
      </UserInfo>
    </SharedWithUsers>
  </documentManagement>
</p:properties>
</file>

<file path=customXml/itemProps1.xml><?xml version="1.0" encoding="utf-8"?>
<ds:datastoreItem xmlns:ds="http://schemas.openxmlformats.org/officeDocument/2006/customXml" ds:itemID="{6316A16F-F635-4334-A557-D241A1C827F5}"/>
</file>

<file path=customXml/itemProps2.xml><?xml version="1.0" encoding="utf-8"?>
<ds:datastoreItem xmlns:ds="http://schemas.openxmlformats.org/officeDocument/2006/customXml" ds:itemID="{58B1F6E4-49E2-4B4A-B8D7-20D6A0169698}"/>
</file>

<file path=customXml/itemProps3.xml><?xml version="1.0" encoding="utf-8"?>
<ds:datastoreItem xmlns:ds="http://schemas.openxmlformats.org/officeDocument/2006/customXml" ds:itemID="{05FF618B-EE4F-431C-97AE-7DAFA8FCD8B0}"/>
</file>

<file path=docProps/app.xml><?xml version="1.0" encoding="utf-8"?>
<Properties xmlns="http://schemas.openxmlformats.org/officeDocument/2006/extended-properties" xmlns:vt="http://schemas.openxmlformats.org/officeDocument/2006/docPropsVTypes">
  <TotalTime>0</TotalTime>
  <Words>2412</Words>
  <Application>Microsoft Office PowerPoint</Application>
  <PresentationFormat>画面に合わせる (4:3)</PresentationFormat>
  <Paragraphs>260</Paragraphs>
  <Slides>19</Slides>
  <Notes>19</Notes>
  <HiddenSlides>0</HiddenSlides>
  <MMClips>0</MMClips>
  <ScaleCrop>false</ScaleCrop>
  <HeadingPairs>
    <vt:vector size="6" baseType="variant">
      <vt:variant>
        <vt:lpstr>使用されているフォント</vt:lpstr>
      </vt:variant>
      <vt:variant>
        <vt:i4>6</vt:i4>
      </vt:variant>
      <vt:variant>
        <vt:lpstr>テーマ</vt:lpstr>
      </vt:variant>
      <vt:variant>
        <vt:i4>4</vt:i4>
      </vt:variant>
      <vt:variant>
        <vt:lpstr>スライド タイトル</vt:lpstr>
      </vt:variant>
      <vt:variant>
        <vt:i4>19</vt:i4>
      </vt:variant>
    </vt:vector>
  </HeadingPairs>
  <TitlesOfParts>
    <vt:vector size="29" baseType="lpstr">
      <vt:lpstr>ＭＳ Ｐゴシック</vt:lpstr>
      <vt:lpstr>ＭＳ ゴシック</vt:lpstr>
      <vt:lpstr>メイリオ</vt:lpstr>
      <vt:lpstr>Arial</vt:lpstr>
      <vt:lpstr>Calibri</vt:lpstr>
      <vt:lpstr>Lucida Sans Unicode</vt:lpstr>
      <vt:lpstr>Office ​​テーマ</vt:lpstr>
      <vt:lpstr>1_Office ​​テーマ</vt:lpstr>
      <vt:lpstr>3_Office ​​テーマ</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2025-03-19T02:41:35Z</dcterms:created>
  <dcterms:modified xsi:type="dcterms:W3CDTF">2025-03-19T02:41:43Z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0x01010032B60AB67756AB428AA2F3F6EAA9056D</vt:lpwstr>
  </property>
  <property fmtid="{D5CDD505-2E9C-101B-9397-08002B2CF9AE}" pid="4" name="Order">
    <vt:r8>8945200</vt:r8>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ies>
</file>