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69" r:id="rId5"/>
    <p:sldId id="261" r:id="rId6"/>
    <p:sldId id="284" r:id="rId7"/>
    <p:sldId id="270" r:id="rId8"/>
    <p:sldId id="272" r:id="rId9"/>
    <p:sldId id="281" r:id="rId10"/>
    <p:sldId id="282" r:id="rId11"/>
    <p:sldId id="278" r:id="rId12"/>
    <p:sldId id="266" r:id="rId13"/>
    <p:sldId id="267" r:id="rId14"/>
    <p:sldId id="268" r:id="rId15"/>
    <p:sldId id="283" r:id="rId16"/>
    <p:sldId id="276"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48" autoAdjust="0"/>
  </p:normalViewPr>
  <p:slideViewPr>
    <p:cSldViewPr>
      <p:cViewPr>
        <p:scale>
          <a:sx n="75" d="100"/>
          <a:sy n="75" d="100"/>
        </p:scale>
        <p:origin x="-2580"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CECBFEE-85C6-4795-85E4-978A55275983}" type="datetimeFigureOut">
              <a:rPr kumimoji="1" lang="ja-JP" altLang="en-US" smtClean="0"/>
              <a:t>2016/2/18</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9F56439-0195-44D1-93D4-8029E4E696D8}" type="slidenum">
              <a:rPr kumimoji="1" lang="ja-JP" altLang="en-US" smtClean="0"/>
              <a:t>‹#›</a:t>
            </a:fld>
            <a:endParaRPr kumimoji="1" lang="ja-JP" altLang="en-US"/>
          </a:p>
        </p:txBody>
      </p:sp>
    </p:spTree>
    <p:extLst>
      <p:ext uri="{BB962C8B-B14F-4D97-AF65-F5344CB8AC3E}">
        <p14:creationId xmlns:p14="http://schemas.microsoft.com/office/powerpoint/2010/main" val="119909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680A798-E3F8-44FA-9B73-8CD84E4BC7B2}" type="datetimeFigureOut">
              <a:rPr kumimoji="1" lang="ja-JP" altLang="en-US" smtClean="0"/>
              <a:t>2016/2/18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7C2EAF3-6B71-4E7D-9AFE-7BD500DDD0B8}" type="slidenum">
              <a:rPr kumimoji="1" lang="ja-JP" altLang="en-US" smtClean="0"/>
              <a:t>‹#›</a:t>
            </a:fld>
            <a:endParaRPr kumimoji="1" lang="ja-JP" altLang="en-US"/>
          </a:p>
        </p:txBody>
      </p:sp>
    </p:spTree>
    <p:extLst>
      <p:ext uri="{BB962C8B-B14F-4D97-AF65-F5344CB8AC3E}">
        <p14:creationId xmlns:p14="http://schemas.microsoft.com/office/powerpoint/2010/main" val="4245564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901700" y="739775"/>
            <a:ext cx="4932363" cy="3700463"/>
          </a:xfrm>
          <a:ln/>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51CC1454-F3AF-4A66-851D-6C2873FDD35E}" type="slidenum">
              <a:rPr lang="ja-JP" altLang="en-US" smtClean="0"/>
              <a:pPr/>
              <a:t>11</a:t>
            </a:fld>
            <a:endParaRPr lang="en-US" altLang="ja-JP"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1" kern="1200" dirty="0" smtClean="0">
                <a:solidFill>
                  <a:schemeClr val="tx1"/>
                </a:solidFill>
                <a:effectLst/>
                <a:latin typeface="+mn-lt"/>
                <a:ea typeface="+mn-ea"/>
                <a:cs typeface="+mn-cs"/>
              </a:rPr>
              <a:t>火山灰</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火山灰は粒径が小さいほど風によって火口から遠くまで、時には数十</a:t>
            </a:r>
            <a:r>
              <a:rPr kumimoji="1" lang="en-US" altLang="ja-JP" sz="1200" kern="1200" dirty="0" smtClean="0">
                <a:solidFill>
                  <a:schemeClr val="tx1"/>
                </a:solidFill>
                <a:effectLst/>
                <a:latin typeface="+mn-lt"/>
                <a:ea typeface="+mn-ea"/>
                <a:cs typeface="+mn-cs"/>
              </a:rPr>
              <a:t>km</a:t>
            </a:r>
            <a:r>
              <a:rPr kumimoji="1" lang="ja-JP" altLang="ja-JP" sz="1200" kern="1200" dirty="0" smtClean="0">
                <a:solidFill>
                  <a:schemeClr val="tx1"/>
                </a:solidFill>
                <a:effectLst/>
                <a:latin typeface="+mn-lt"/>
                <a:ea typeface="+mn-ea"/>
                <a:cs typeface="+mn-cs"/>
              </a:rPr>
              <a:t>から数百</a:t>
            </a:r>
            <a:r>
              <a:rPr kumimoji="1" lang="en-US" altLang="ja-JP" sz="1200" kern="1200" dirty="0" smtClean="0">
                <a:solidFill>
                  <a:schemeClr val="tx1"/>
                </a:solidFill>
                <a:effectLst/>
                <a:latin typeface="+mn-lt"/>
                <a:ea typeface="+mn-ea"/>
                <a:cs typeface="+mn-cs"/>
              </a:rPr>
              <a:t>km</a:t>
            </a:r>
            <a:r>
              <a:rPr kumimoji="1" lang="ja-JP" altLang="ja-JP" sz="1200" kern="1200" dirty="0" smtClean="0">
                <a:solidFill>
                  <a:schemeClr val="tx1"/>
                </a:solidFill>
                <a:effectLst/>
                <a:latin typeface="+mn-lt"/>
                <a:ea typeface="+mn-ea"/>
                <a:cs typeface="+mn-cs"/>
              </a:rPr>
              <a:t>以遠まで運ばれ広域に降下、堆積します。降灰の被害は広域かつ長期にわたることがあります。人体の呼吸器系などへの障害のほか、農作物の被害、水質汚濁、鉄道・道路の不通、航行中の航空機のエンジントラブルなど、広く社会生活に影響します</a:t>
            </a:r>
            <a:endParaRPr lang="ja-JP"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このスライドは以下のような流れです。</a:t>
            </a:r>
            <a:endParaRPr kumimoji="1" lang="en-US" altLang="ja-JP" dirty="0" smtClean="0"/>
          </a:p>
          <a:p>
            <a:r>
              <a:rPr kumimoji="1" lang="ja-JP" altLang="en-US" dirty="0" smtClean="0"/>
              <a:t>１．</a:t>
            </a:r>
            <a:r>
              <a:rPr kumimoji="1" lang="en-US" altLang="ja-JP" dirty="0" smtClean="0"/>
              <a:t>1</a:t>
            </a:r>
            <a:r>
              <a:rPr kumimoji="1" lang="ja-JP" altLang="en-US" dirty="0" smtClean="0"/>
              <a:t>分くらい自分で考えてもらう</a:t>
            </a:r>
            <a:endParaRPr kumimoji="1" lang="en-US" altLang="ja-JP" dirty="0" smtClean="0"/>
          </a:p>
          <a:p>
            <a:r>
              <a:rPr kumimoji="1" lang="ja-JP" altLang="en-US" dirty="0" smtClean="0"/>
              <a:t>２．</a:t>
            </a:r>
            <a:r>
              <a:rPr kumimoji="1" lang="en-US" altLang="ja-JP" dirty="0" smtClean="0"/>
              <a:t>2</a:t>
            </a:r>
            <a:r>
              <a:rPr kumimoji="1" lang="ja-JP" altLang="en-US" dirty="0" smtClean="0"/>
              <a:t>分程度まわりと話し合ってもらう</a:t>
            </a:r>
            <a:endParaRPr kumimoji="1" lang="en-US" altLang="ja-JP" dirty="0" smtClean="0"/>
          </a:p>
          <a:p>
            <a:r>
              <a:rPr kumimoji="1" lang="ja-JP" altLang="en-US" dirty="0" smtClean="0"/>
              <a:t>３．発表してもらう（複数の答えを引き出しましょう）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みんなが話し合った内容が「答え」になります。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それぞれの発表について、良いところを見つけて褒めましょう。</a:t>
            </a:r>
            <a:endParaRPr kumimoji="1" lang="en-US" altLang="ja-JP" dirty="0" smtClean="0"/>
          </a:p>
          <a:p>
            <a:endParaRPr kumimoji="1" lang="ja-JP" altLang="en-US" dirty="0"/>
          </a:p>
        </p:txBody>
      </p:sp>
    </p:spTree>
    <p:extLst>
      <p:ext uri="{BB962C8B-B14F-4D97-AF65-F5344CB8AC3E}">
        <p14:creationId xmlns:p14="http://schemas.microsoft.com/office/powerpoint/2010/main" val="166991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小学生向けまとめ</a:t>
            </a:r>
            <a:endParaRPr kumimoji="1" lang="ja-JP" altLang="en-US" dirty="0"/>
          </a:p>
        </p:txBody>
      </p:sp>
    </p:spTree>
    <p:extLst>
      <p:ext uri="{BB962C8B-B14F-4D97-AF65-F5344CB8AC3E}">
        <p14:creationId xmlns:p14="http://schemas.microsoft.com/office/powerpoint/2010/main" val="166991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中学生以上のまとめ</a:t>
            </a:r>
            <a:endParaRPr kumimoji="1" lang="en-US" altLang="ja-JP" dirty="0" smtClean="0"/>
          </a:p>
          <a:p>
            <a:endParaRPr kumimoji="1" lang="en-US" altLang="ja-JP" dirty="0" smtClean="0"/>
          </a:p>
          <a:p>
            <a:r>
              <a:rPr kumimoji="1" lang="en-US" altLang="ja-JP" dirty="0" smtClean="0"/>
              <a:t>※</a:t>
            </a:r>
            <a:r>
              <a:rPr kumimoji="1" lang="ja-JP" altLang="en-US" dirty="0" smtClean="0"/>
              <a:t>「非表示スライド」にしています。右クリックで解除できます。</a:t>
            </a:r>
            <a:endParaRPr kumimoji="1" lang="ja-JP" altLang="en-US" dirty="0"/>
          </a:p>
        </p:txBody>
      </p:sp>
    </p:spTree>
    <p:extLst>
      <p:ext uri="{BB962C8B-B14F-4D97-AF65-F5344CB8AC3E}">
        <p14:creationId xmlns:p14="http://schemas.microsoft.com/office/powerpoint/2010/main" val="166991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51CC1454-F3AF-4A66-851D-6C2873FDD35E}" type="slidenum">
              <a:rPr lang="ja-JP" altLang="en-US" smtClean="0"/>
              <a:pPr/>
              <a:t>15</a:t>
            </a:fld>
            <a:endParaRPr lang="en-US" altLang="ja-JP"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ja-JP" sz="1200" b="1" kern="1200" dirty="0" smtClean="0">
                <a:solidFill>
                  <a:schemeClr val="tx1"/>
                </a:solidFill>
                <a:effectLst/>
                <a:latin typeface="+mn-lt"/>
                <a:ea typeface="+mn-ea"/>
                <a:cs typeface="+mn-cs"/>
              </a:rPr>
              <a:t>火山</a:t>
            </a:r>
            <a:r>
              <a:rPr kumimoji="1" lang="ja-JP" altLang="en-US" sz="1200" b="1" kern="1200" dirty="0" smtClean="0">
                <a:solidFill>
                  <a:schemeClr val="tx1"/>
                </a:solidFill>
                <a:effectLst/>
                <a:latin typeface="+mn-lt"/>
                <a:ea typeface="+mn-ea"/>
                <a:cs typeface="+mn-cs"/>
              </a:rPr>
              <a:t>の恵み</a:t>
            </a:r>
            <a:endParaRPr kumimoji="1" lang="en-US"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日本にはたくさんの火山があり、私たちの生活と深いつながりを持っています。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昔の火山活動が作り出したきれいな景色、火山のまわりに存在する温泉、農作物を作るのに欠かせない良質な土壌・・・。</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私たちは、火山がもたらす恵みのなかで生活しています。</a:t>
            </a:r>
            <a:endParaRPr kumimoji="1" lang="en-US" altLang="ja-JP" sz="1200" kern="1200" dirty="0" smtClean="0">
              <a:solidFill>
                <a:schemeClr val="tx1"/>
              </a:solidFill>
              <a:effectLst/>
              <a:latin typeface="+mn-lt"/>
              <a:ea typeface="+mn-ea"/>
              <a:cs typeface="+mn-cs"/>
            </a:endParaRPr>
          </a:p>
          <a:p>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C54936A7-43F6-4121-AC09-C3B661E239B8}" type="slidenum">
              <a:rPr lang="en-US" altLang="ja-JP" smtClean="0"/>
              <a:pPr/>
              <a:t>16</a:t>
            </a:fld>
            <a:endParaRPr lang="en-US" altLang="ja-JP" smtClean="0"/>
          </a:p>
        </p:txBody>
      </p:sp>
      <p:sp>
        <p:nvSpPr>
          <p:cNvPr id="160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0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kumimoji="1" lang="ja-JP" altLang="en-US" sz="1000" dirty="0" smtClean="0"/>
              <a:t>（参考資料）</a:t>
            </a:r>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「非表示スライド」にしています。右クリックで解除できます。</a:t>
            </a:r>
          </a:p>
          <a:p>
            <a:pPr eaLnBrk="1" hangingPunct="1"/>
            <a:endParaRPr lang="ja-JP" altLang="en-US" sz="100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929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0" lang="ja-JP" altLang="en-US"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sym typeface="ヒラギノ角ゴ ProN W3"/>
            </a:endParaRPr>
          </a:p>
        </p:txBody>
      </p:sp>
      <p:sp>
        <p:nvSpPr>
          <p:cNvPr id="4" name="スライド番号プレースホルダー 3"/>
          <p:cNvSpPr>
            <a:spLocks noGrp="1"/>
          </p:cNvSpPr>
          <p:nvPr>
            <p:ph type="sldNum" sz="quarter" idx="10"/>
          </p:nvPr>
        </p:nvSpPr>
        <p:spPr/>
        <p:txBody>
          <a:bodyPr/>
          <a:lstStyle/>
          <a:p>
            <a:fld id="{AAB1443E-C258-48A8-8CD6-A99BC4867391}" type="slidenum">
              <a:rPr kumimoji="1" lang="ja-JP" altLang="en-US" smtClean="0"/>
              <a:t>4</a:t>
            </a:fld>
            <a:endParaRPr kumimoji="1" lang="ja-JP" altLang="en-US"/>
          </a:p>
        </p:txBody>
      </p:sp>
    </p:spTree>
    <p:extLst>
      <p:ext uri="{BB962C8B-B14F-4D97-AF65-F5344CB8AC3E}">
        <p14:creationId xmlns:p14="http://schemas.microsoft.com/office/powerpoint/2010/main" val="14248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r>
              <a:rPr kumimoji="1" lang="ja-JP" altLang="en-US" dirty="0" smtClean="0"/>
              <a:t>このスライドは以下のような流れです。</a:t>
            </a:r>
            <a:endParaRPr kumimoji="1" lang="en-US" altLang="ja-JP" dirty="0" smtClean="0"/>
          </a:p>
          <a:p>
            <a:r>
              <a:rPr kumimoji="1" lang="ja-JP" altLang="en-US" dirty="0" smtClean="0"/>
              <a:t>１．</a:t>
            </a:r>
            <a:r>
              <a:rPr kumimoji="1" lang="en-US" altLang="ja-JP" dirty="0" smtClean="0"/>
              <a:t>1</a:t>
            </a:r>
            <a:r>
              <a:rPr kumimoji="1" lang="ja-JP" altLang="en-US" dirty="0" smtClean="0"/>
              <a:t>分くらい自分で考えてもらう</a:t>
            </a:r>
            <a:endParaRPr kumimoji="1" lang="en-US" altLang="ja-JP" dirty="0" smtClean="0"/>
          </a:p>
          <a:p>
            <a:r>
              <a:rPr kumimoji="1" lang="ja-JP" altLang="en-US" dirty="0" smtClean="0"/>
              <a:t>２．</a:t>
            </a:r>
            <a:r>
              <a:rPr kumimoji="1" lang="en-US" altLang="ja-JP" dirty="0" smtClean="0"/>
              <a:t>2</a:t>
            </a:r>
            <a:r>
              <a:rPr kumimoji="1" lang="ja-JP" altLang="en-US" dirty="0" smtClean="0"/>
              <a:t>分程度まわりと話し合ってもらう</a:t>
            </a:r>
            <a:endParaRPr kumimoji="1" lang="en-US" altLang="ja-JP" dirty="0" smtClean="0"/>
          </a:p>
          <a:p>
            <a:r>
              <a:rPr kumimoji="1" lang="ja-JP" altLang="en-US" dirty="0" smtClean="0"/>
              <a:t>３．発表してもらう（複数の答えを引き出しましょう）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みんなが話し合った内容が「答え」になります。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それぞれの発表について、良いところを見つけて褒めましょう。</a:t>
            </a:r>
            <a:endParaRPr kumimoji="1" lang="en-US" altLang="ja-JP" dirty="0" smtClean="0"/>
          </a:p>
          <a:p>
            <a:endParaRPr kumimoji="1" lang="ja-JP" altLang="en-US" dirty="0"/>
          </a:p>
        </p:txBody>
      </p:sp>
    </p:spTree>
    <p:extLst>
      <p:ext uri="{BB962C8B-B14F-4D97-AF65-F5344CB8AC3E}">
        <p14:creationId xmlns:p14="http://schemas.microsoft.com/office/powerpoint/2010/main" val="166991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A487FD1B-CE4C-496C-A0D3-45AD244884AB}" type="slidenum">
              <a:rPr lang="ja-JP" altLang="en-US" smtClean="0"/>
              <a:pPr/>
              <a:t>6</a:t>
            </a:fld>
            <a:endParaRPr lang="en-US" altLang="ja-JP" smtClean="0"/>
          </a:p>
        </p:txBody>
      </p:sp>
      <p:sp>
        <p:nvSpPr>
          <p:cNvPr id="1546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smtClean="0"/>
              <a:t>災害を引き起こす火山現象には、火山灰のほかに、噴石、火砕流、溶岩流、火山ガスなどさまざまなものがあります。それらによる被災範囲は火山灰と異なりおおむね噴火した活火山やその周辺にとどまりますが、登山者や観光客が死傷したり建造物が破壊されたりするなど、しばしば深刻な被害を引き起こし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A487FD1B-CE4C-496C-A0D3-45AD244884AB}" type="slidenum">
              <a:rPr lang="ja-JP" altLang="en-US" smtClean="0"/>
              <a:pPr/>
              <a:t>7</a:t>
            </a:fld>
            <a:endParaRPr lang="en-US" altLang="ja-JP" smtClean="0"/>
          </a:p>
        </p:txBody>
      </p:sp>
      <p:sp>
        <p:nvSpPr>
          <p:cNvPr id="1546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1" lang="ja-JP" altLang="ja-JP" sz="1200" kern="1200" dirty="0" smtClean="0">
                <a:solidFill>
                  <a:schemeClr val="tx1"/>
                </a:solidFill>
                <a:effectLst/>
                <a:latin typeface="+mn-lt"/>
                <a:ea typeface="+mn-ea"/>
                <a:cs typeface="+mn-cs"/>
              </a:rPr>
              <a:t>噴火に伴って、火口から吹き飛ばされる噴出物で、時には火口から数</a:t>
            </a:r>
            <a:r>
              <a:rPr kumimoji="1" lang="en-US" altLang="ja-JP" sz="1200" kern="1200" dirty="0" smtClean="0">
                <a:solidFill>
                  <a:schemeClr val="tx1"/>
                </a:solidFill>
                <a:effectLst/>
                <a:latin typeface="+mn-lt"/>
                <a:ea typeface="+mn-ea"/>
                <a:cs typeface="+mn-cs"/>
              </a:rPr>
              <a:t>km</a:t>
            </a:r>
            <a:r>
              <a:rPr kumimoji="1" lang="ja-JP" altLang="ja-JP" sz="1200" kern="1200" dirty="0" smtClean="0">
                <a:solidFill>
                  <a:schemeClr val="tx1"/>
                </a:solidFill>
                <a:effectLst/>
                <a:latin typeface="+mn-lt"/>
                <a:ea typeface="+mn-ea"/>
                <a:cs typeface="+mn-cs"/>
              </a:rPr>
              <a:t>程度まで飛散する事があります。</a:t>
            </a:r>
            <a:endParaRPr kumimoji="1" lang="en-US" altLang="ja-JP" sz="1200" kern="1200" dirty="0" smtClean="0">
              <a:solidFill>
                <a:schemeClr val="tx1"/>
              </a:solidFill>
              <a:effectLst/>
              <a:latin typeface="+mn-lt"/>
              <a:ea typeface="+mn-ea"/>
              <a:cs typeface="+mn-cs"/>
            </a:endParaRPr>
          </a:p>
          <a:p>
            <a:pPr eaLnBrk="1" hangingPunct="1"/>
            <a:r>
              <a:rPr kumimoji="1" lang="ja-JP" altLang="ja-JP" sz="1200" kern="1200" dirty="0" smtClean="0">
                <a:solidFill>
                  <a:schemeClr val="tx1"/>
                </a:solidFill>
                <a:effectLst/>
                <a:latin typeface="+mn-lt"/>
                <a:ea typeface="+mn-ea"/>
                <a:cs typeface="+mn-cs"/>
              </a:rPr>
              <a:t>落下の衝撃で死傷したり、家屋・車・道路などが被害を受けることがあります。</a:t>
            </a:r>
            <a:endParaRPr kumimoji="1" lang="en-US" altLang="ja-JP" sz="1200" kern="1200" dirty="0" smtClean="0">
              <a:solidFill>
                <a:schemeClr val="tx1"/>
              </a:solidFill>
              <a:effectLst/>
              <a:latin typeface="+mn-lt"/>
              <a:ea typeface="+mn-ea"/>
              <a:cs typeface="+mn-cs"/>
            </a:endParaRPr>
          </a:p>
          <a:p>
            <a:pPr eaLnBrk="1" hangingPunct="1"/>
            <a:r>
              <a:rPr kumimoji="1" lang="ja-JP" altLang="ja-JP" sz="1200" kern="1200" dirty="0" smtClean="0">
                <a:solidFill>
                  <a:schemeClr val="tx1"/>
                </a:solidFill>
                <a:effectLst/>
                <a:latin typeface="+mn-lt"/>
                <a:ea typeface="+mn-ea"/>
                <a:cs typeface="+mn-cs"/>
              </a:rPr>
              <a:t>噴石の大きさにより風の影響の程度が違い、飛散範囲が大きく異なることから、気象庁では、「弾道を描いて飛散する大きな噴石」と、</a:t>
            </a:r>
            <a:endParaRPr kumimoji="1" lang="en-US" altLang="ja-JP" sz="1200" kern="1200" dirty="0" smtClean="0">
              <a:solidFill>
                <a:schemeClr val="tx1"/>
              </a:solidFill>
              <a:effectLst/>
              <a:latin typeface="+mn-lt"/>
              <a:ea typeface="+mn-ea"/>
              <a:cs typeface="+mn-cs"/>
            </a:endParaRPr>
          </a:p>
          <a:p>
            <a:pPr eaLnBrk="1" hangingPunct="1"/>
            <a:r>
              <a:rPr kumimoji="1" lang="ja-JP" altLang="ja-JP" sz="1200" kern="1200" dirty="0" smtClean="0">
                <a:solidFill>
                  <a:schemeClr val="tx1"/>
                </a:solidFill>
                <a:effectLst/>
                <a:latin typeface="+mn-lt"/>
                <a:ea typeface="+mn-ea"/>
                <a:cs typeface="+mn-cs"/>
              </a:rPr>
              <a:t>「風の影響を受ける小さな噴石（火山れき）」に区別しています</a:t>
            </a:r>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51CC1454-F3AF-4A66-851D-6C2873FDD35E}" type="slidenum">
              <a:rPr lang="ja-JP" altLang="en-US" smtClean="0"/>
              <a:pPr/>
              <a:t>8</a:t>
            </a:fld>
            <a:endParaRPr lang="en-US" altLang="ja-JP"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ja-JP" sz="1200" b="1" kern="1200" dirty="0" smtClean="0">
                <a:solidFill>
                  <a:schemeClr val="tx1"/>
                </a:solidFill>
                <a:effectLst/>
                <a:latin typeface="+mn-lt"/>
                <a:ea typeface="+mn-ea"/>
                <a:cs typeface="+mn-cs"/>
              </a:rPr>
              <a:t>火砕流</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火山灰や岩塊、空気や水蒸気が一体となって急速に山体を流下する現象です。火砕流の速度は時速数十</a:t>
            </a:r>
            <a:r>
              <a:rPr kumimoji="1" lang="en-US" altLang="ja-JP" sz="1200" kern="1200" dirty="0" smtClean="0">
                <a:solidFill>
                  <a:schemeClr val="tx1"/>
                </a:solidFill>
                <a:effectLst/>
                <a:latin typeface="+mn-lt"/>
                <a:ea typeface="+mn-ea"/>
                <a:cs typeface="+mn-cs"/>
              </a:rPr>
              <a:t>km</a:t>
            </a:r>
            <a:r>
              <a:rPr kumimoji="1" lang="ja-JP" altLang="ja-JP" sz="1200" kern="1200" dirty="0" smtClean="0">
                <a:solidFill>
                  <a:schemeClr val="tx1"/>
                </a:solidFill>
                <a:effectLst/>
                <a:latin typeface="+mn-lt"/>
                <a:ea typeface="+mn-ea"/>
                <a:cs typeface="+mn-cs"/>
              </a:rPr>
              <a:t>から数百</a:t>
            </a:r>
            <a:r>
              <a:rPr kumimoji="1" lang="en-US" altLang="ja-JP" sz="1200" kern="1200" dirty="0" smtClean="0">
                <a:solidFill>
                  <a:schemeClr val="tx1"/>
                </a:solidFill>
                <a:effectLst/>
                <a:latin typeface="+mn-lt"/>
                <a:ea typeface="+mn-ea"/>
                <a:cs typeface="+mn-cs"/>
              </a:rPr>
              <a:t>km</a:t>
            </a:r>
            <a:r>
              <a:rPr kumimoji="1" lang="ja-JP" altLang="ja-JP" sz="1200" kern="1200" dirty="0" smtClean="0">
                <a:solidFill>
                  <a:schemeClr val="tx1"/>
                </a:solidFill>
                <a:effectLst/>
                <a:latin typeface="+mn-lt"/>
                <a:ea typeface="+mn-ea"/>
                <a:cs typeface="+mn-cs"/>
              </a:rPr>
              <a:t>で流れることが多く、温度は数百℃にも達するため、もし火砕流に襲われたら脱出は不可能です。大規模な場合は地形の起伏にかかわらず広範囲に広がり、埋没、破壊、焼失させ、破壊力が大きく極めて恐ろしい火山現象です</a:t>
            </a:r>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51CC1454-F3AF-4A66-851D-6C2873FDD35E}" type="slidenum">
              <a:rPr lang="ja-JP" altLang="en-US" smtClean="0"/>
              <a:pPr/>
              <a:t>9</a:t>
            </a:fld>
            <a:endParaRPr lang="en-US" altLang="ja-JP"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ja-JP" sz="1200" b="1" kern="1200" dirty="0" smtClean="0">
                <a:solidFill>
                  <a:schemeClr val="tx1"/>
                </a:solidFill>
                <a:effectLst/>
                <a:latin typeface="+mn-lt"/>
                <a:ea typeface="+mn-ea"/>
                <a:cs typeface="+mn-cs"/>
              </a:rPr>
              <a:t>火山ガス</a:t>
            </a:r>
            <a:endParaRPr kumimoji="1" lang="en-US"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マグマ中の揮発成分がマグマから分離して地表に放出されたもので、人体に影響する有毒成分も含まれ、空気より重いため、低い所</a:t>
            </a:r>
            <a:r>
              <a:rPr lang="ja-JP" altLang="ja-JP" dirty="0" smtClean="0">
                <a:effectLst/>
              </a:rPr>
              <a:t> </a:t>
            </a:r>
            <a:r>
              <a:rPr kumimoji="1" lang="ja-JP" altLang="ja-JP" sz="1200" kern="1200" dirty="0" smtClean="0">
                <a:solidFill>
                  <a:schemeClr val="tx1"/>
                </a:solidFill>
                <a:effectLst/>
                <a:latin typeface="+mn-lt"/>
                <a:ea typeface="+mn-ea"/>
                <a:cs typeface="+mn-cs"/>
              </a:rPr>
              <a:t>に滞留することもあります。火口周辺や噴気地帯では火山ガスに対する注意が必要です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主な火山ガスには、二酸化硫黄（</a:t>
            </a:r>
            <a:r>
              <a:rPr kumimoji="1" lang="en-US" altLang="ja-JP" sz="1200" kern="1200" dirty="0" smtClean="0">
                <a:solidFill>
                  <a:schemeClr val="tx1"/>
                </a:solidFill>
                <a:effectLst/>
                <a:latin typeface="+mn-lt"/>
                <a:ea typeface="+mn-ea"/>
                <a:cs typeface="+mn-cs"/>
              </a:rPr>
              <a:t>SO</a:t>
            </a:r>
            <a:r>
              <a:rPr kumimoji="1" lang="en-US" altLang="ja-JP" sz="1200" kern="1200" baseline="-250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）、硫化水素（</a:t>
            </a:r>
            <a:r>
              <a:rPr kumimoji="1" lang="en-US" altLang="ja-JP" sz="1200" kern="1200" dirty="0" smtClean="0">
                <a:solidFill>
                  <a:schemeClr val="tx1"/>
                </a:solidFill>
                <a:effectLst/>
                <a:latin typeface="+mn-lt"/>
                <a:ea typeface="+mn-ea"/>
                <a:cs typeface="+mn-cs"/>
              </a:rPr>
              <a:t>H</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S</a:t>
            </a:r>
            <a:r>
              <a:rPr kumimoji="1" lang="ja-JP" altLang="ja-JP" sz="1200" kern="1200" dirty="0" smtClean="0">
                <a:solidFill>
                  <a:schemeClr val="tx1"/>
                </a:solidFill>
                <a:effectLst/>
                <a:latin typeface="+mn-lt"/>
                <a:ea typeface="+mn-ea"/>
                <a:cs typeface="+mn-cs"/>
              </a:rPr>
              <a:t>）、炭酸ガス（</a:t>
            </a:r>
            <a:r>
              <a:rPr kumimoji="1" lang="en-US" altLang="ja-JP" sz="1200" kern="1200" dirty="0" smtClean="0">
                <a:solidFill>
                  <a:schemeClr val="tx1"/>
                </a:solidFill>
                <a:effectLst/>
                <a:latin typeface="+mn-lt"/>
                <a:ea typeface="+mn-ea"/>
                <a:cs typeface="+mn-cs"/>
              </a:rPr>
              <a:t>CO</a:t>
            </a:r>
            <a:r>
              <a:rPr kumimoji="1" lang="en-US" altLang="ja-JP" sz="1200" kern="1200" baseline="-250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）などがあります。</a:t>
            </a:r>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600" indent="-282575">
              <a:defRPr kumimoji="1">
                <a:solidFill>
                  <a:schemeClr val="tx1"/>
                </a:solidFill>
                <a:latin typeface="Arial" charset="0"/>
                <a:ea typeface="ＭＳ Ｐゴシック" charset="-128"/>
              </a:defRPr>
            </a:lvl2pPr>
            <a:lvl3pPr marL="1133475" indent="-225425">
              <a:defRPr kumimoji="1">
                <a:solidFill>
                  <a:schemeClr val="tx1"/>
                </a:solidFill>
                <a:latin typeface="Arial" charset="0"/>
                <a:ea typeface="ＭＳ Ｐゴシック" charset="-128"/>
              </a:defRPr>
            </a:lvl3pPr>
            <a:lvl4pPr marL="1587500" indent="-225425">
              <a:defRPr kumimoji="1">
                <a:solidFill>
                  <a:schemeClr val="tx1"/>
                </a:solidFill>
                <a:latin typeface="Arial" charset="0"/>
                <a:ea typeface="ＭＳ Ｐゴシック" charset="-128"/>
              </a:defRPr>
            </a:lvl4pPr>
            <a:lvl5pPr marL="2041525" indent="-225425">
              <a:defRPr kumimoji="1">
                <a:solidFill>
                  <a:schemeClr val="tx1"/>
                </a:solidFill>
                <a:latin typeface="Arial" charset="0"/>
                <a:ea typeface="ＭＳ Ｐゴシック" charset="-128"/>
              </a:defRPr>
            </a:lvl5pPr>
            <a:lvl6pPr marL="2498725" indent="-225425" eaLnBrk="0" fontAlgn="base" hangingPunct="0">
              <a:spcBef>
                <a:spcPct val="0"/>
              </a:spcBef>
              <a:spcAft>
                <a:spcPct val="0"/>
              </a:spcAft>
              <a:defRPr kumimoji="1">
                <a:solidFill>
                  <a:schemeClr val="tx1"/>
                </a:solidFill>
                <a:latin typeface="Arial" charset="0"/>
                <a:ea typeface="ＭＳ Ｐゴシック" charset="-128"/>
              </a:defRPr>
            </a:lvl6pPr>
            <a:lvl7pPr marL="2955925" indent="-225425" eaLnBrk="0" fontAlgn="base" hangingPunct="0">
              <a:spcBef>
                <a:spcPct val="0"/>
              </a:spcBef>
              <a:spcAft>
                <a:spcPct val="0"/>
              </a:spcAft>
              <a:defRPr kumimoji="1">
                <a:solidFill>
                  <a:schemeClr val="tx1"/>
                </a:solidFill>
                <a:latin typeface="Arial" charset="0"/>
                <a:ea typeface="ＭＳ Ｐゴシック" charset="-128"/>
              </a:defRPr>
            </a:lvl7pPr>
            <a:lvl8pPr marL="3413125" indent="-225425" eaLnBrk="0" fontAlgn="base" hangingPunct="0">
              <a:spcBef>
                <a:spcPct val="0"/>
              </a:spcBef>
              <a:spcAft>
                <a:spcPct val="0"/>
              </a:spcAft>
              <a:defRPr kumimoji="1">
                <a:solidFill>
                  <a:schemeClr val="tx1"/>
                </a:solidFill>
                <a:latin typeface="Arial" charset="0"/>
                <a:ea typeface="ＭＳ Ｐゴシック" charset="-128"/>
              </a:defRPr>
            </a:lvl8pPr>
            <a:lvl9pPr marL="3870325" indent="-225425" eaLnBrk="0" fontAlgn="base" hangingPunct="0">
              <a:spcBef>
                <a:spcPct val="0"/>
              </a:spcBef>
              <a:spcAft>
                <a:spcPct val="0"/>
              </a:spcAft>
              <a:defRPr kumimoji="1">
                <a:solidFill>
                  <a:schemeClr val="tx1"/>
                </a:solidFill>
                <a:latin typeface="Arial" charset="0"/>
                <a:ea typeface="ＭＳ Ｐゴシック" charset="-128"/>
              </a:defRPr>
            </a:lvl9pPr>
          </a:lstStyle>
          <a:p>
            <a:fld id="{51CC1454-F3AF-4A66-851D-6C2873FDD35E}" type="slidenum">
              <a:rPr lang="ja-JP" altLang="en-US" smtClean="0"/>
              <a:pPr/>
              <a:t>10</a:t>
            </a:fld>
            <a:endParaRPr lang="en-US" altLang="ja-JP"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　空振は、火山噴火などにより発生した空気の急激な圧力変化が空気中を周囲に伝わる現象です。空振が通過した際は窓ガラスが振動するなどの現象が見られ、さらに強い空振では、窓ガラスが破損するなどの被害が発生することがあります。一定の強さを超えた空振は、耳が「つーん」</a:t>
            </a:r>
            <a:r>
              <a:rPr lang="ja-JP" altLang="ja-JP" dirty="0" smtClean="0">
                <a:effectLst/>
              </a:rPr>
              <a:t> </a:t>
            </a:r>
            <a:r>
              <a:rPr kumimoji="1" lang="en-US" altLang="ja-JP" sz="1200" kern="1200" dirty="0" smtClean="0">
                <a:solidFill>
                  <a:schemeClr val="tx1"/>
                </a:solidFill>
                <a:effectLst/>
                <a:latin typeface="+mn-lt"/>
                <a:ea typeface="+mn-ea"/>
                <a:cs typeface="+mn-cs"/>
              </a:rPr>
              <a:t>2011</a:t>
            </a:r>
            <a:r>
              <a:rPr kumimoji="1" lang="ja-JP" altLang="ja-JP" sz="1200" kern="1200" dirty="0" smtClean="0">
                <a:solidFill>
                  <a:schemeClr val="tx1"/>
                </a:solidFill>
                <a:effectLst/>
                <a:latin typeface="+mn-lt"/>
                <a:ea typeface="+mn-ea"/>
                <a:cs typeface="+mn-cs"/>
              </a:rPr>
              <a:t>年２月２日　霧島市　牧園町で空振により破損したガラスという感じや瞬間的な風として体感され、時には体が強く押されるように感じることもあります。</a:t>
            </a:r>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2016/2/18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403648" y="2204864"/>
            <a:ext cx="6435824" cy="2209800"/>
          </a:xfrm>
        </p:spPr>
        <p:txBody>
          <a:bodyPr>
            <a:noAutofit/>
          </a:bodyPr>
          <a:lstStyle/>
          <a:p>
            <a:pPr algn="ctr">
              <a:lnSpc>
                <a:spcPct val="150000"/>
              </a:lnSpc>
              <a:defRPr/>
            </a:pPr>
            <a:r>
              <a:rPr lang="en-US" altLang="ja-JP" sz="6600" dirty="0" smtClean="0">
                <a:latin typeface="HG丸ｺﾞｼｯｸM-PRO" panose="020F0600000000000000" pitchFamily="50" charset="-128"/>
                <a:ea typeface="HG丸ｺﾞｼｯｸM-PRO" panose="020F0600000000000000" pitchFamily="50" charset="-128"/>
              </a:rPr>
              <a:t>10</a:t>
            </a:r>
            <a:r>
              <a:rPr lang="ja-JP" altLang="en-US" sz="6600" dirty="0" smtClean="0">
                <a:latin typeface="HG丸ｺﾞｼｯｸM-PRO" panose="020F0600000000000000" pitchFamily="50" charset="-128"/>
                <a:ea typeface="HG丸ｺﾞｼｯｸM-PRO" panose="020F0600000000000000" pitchFamily="50" charset="-128"/>
              </a:rPr>
              <a:t>分で防災</a:t>
            </a:r>
            <a:r>
              <a:rPr lang="en-US" altLang="ja-JP" sz="6600" dirty="0" smtClean="0"/>
              <a:t/>
            </a:r>
            <a:br>
              <a:rPr lang="en-US" altLang="ja-JP" sz="6600" dirty="0" smtClean="0"/>
            </a:br>
            <a:r>
              <a:rPr lang="ja-JP" altLang="en-US" sz="4800" dirty="0" smtClean="0"/>
              <a:t>－火山</a:t>
            </a:r>
            <a:r>
              <a:rPr lang="ja-JP" altLang="en-US" sz="4800" dirty="0" smtClean="0">
                <a:latin typeface="HG丸ｺﾞｼｯｸM-PRO" panose="020F0600000000000000" pitchFamily="50" charset="-128"/>
                <a:ea typeface="HG丸ｺﾞｼｯｸM-PRO" panose="020F0600000000000000" pitchFamily="50" charset="-128"/>
              </a:rPr>
              <a:t>－</a:t>
            </a:r>
            <a:endParaRPr lang="ja-JP" altLang="en-US" sz="4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310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1"/>
          <p:cNvSpPr>
            <a:spLocks noChangeArrowheads="1"/>
          </p:cNvSpPr>
          <p:nvPr/>
        </p:nvSpPr>
        <p:spPr bwMode="auto">
          <a:xfrm>
            <a:off x="539750" y="273050"/>
            <a:ext cx="8229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4400" dirty="0" smtClean="0">
                <a:solidFill>
                  <a:srgbClr val="FF0000"/>
                </a:solidFill>
                <a:latin typeface="Arial" charset="0"/>
                <a:ea typeface="HG創英角ﾎﾟｯﾌﾟ体" pitchFamily="49" charset="-128"/>
              </a:rPr>
              <a:t>空振（くうしん）</a:t>
            </a:r>
            <a:endParaRPr lang="ja-JP" altLang="en-US" sz="4400" dirty="0">
              <a:solidFill>
                <a:srgbClr val="FF0000"/>
              </a:solidFill>
              <a:latin typeface="Arial" charset="0"/>
              <a:ea typeface="HG創英角ﾎﾟｯﾌﾟ体" pitchFamily="49" charset="-128"/>
            </a:endParaRPr>
          </a:p>
        </p:txBody>
      </p:sp>
      <p:sp>
        <p:nvSpPr>
          <p:cNvPr id="88069" name="Rectangle 8"/>
          <p:cNvSpPr>
            <a:spLocks noChangeArrowheads="1"/>
          </p:cNvSpPr>
          <p:nvPr/>
        </p:nvSpPr>
        <p:spPr bwMode="auto">
          <a:xfrm>
            <a:off x="539750" y="5827365"/>
            <a:ext cx="849674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en-US" altLang="ja-JP" sz="2400" dirty="0">
                <a:latin typeface="HGP創英角ﾎﾟｯﾌﾟ体" panose="040B0A00000000000000" pitchFamily="50" charset="-128"/>
                <a:ea typeface="HGP創英角ﾎﾟｯﾌﾟ体" panose="040B0A00000000000000" pitchFamily="50" charset="-128"/>
              </a:rPr>
              <a:t>2011</a:t>
            </a:r>
            <a:r>
              <a:rPr lang="ja-JP" altLang="en-US" sz="2400" dirty="0">
                <a:latin typeface="HGP創英角ﾎﾟｯﾌﾟ体" panose="040B0A00000000000000" pitchFamily="50" charset="-128"/>
                <a:ea typeface="HGP創英角ﾎﾟｯﾌﾟ体" panose="040B0A00000000000000" pitchFamily="50" charset="-128"/>
              </a:rPr>
              <a:t>年２月</a:t>
            </a:r>
            <a:r>
              <a:rPr lang="ja-JP" altLang="en-US" sz="2400" dirty="0" smtClean="0">
                <a:latin typeface="HGP創英角ﾎﾟｯﾌﾟ体" panose="040B0A00000000000000" pitchFamily="50" charset="-128"/>
                <a:ea typeface="HGP創英角ﾎﾟｯﾌﾟ体" panose="040B0A00000000000000" pitchFamily="50" charset="-128"/>
              </a:rPr>
              <a:t>２日</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smtClean="0">
                <a:latin typeface="HGP創英角ﾎﾟｯﾌﾟ体" panose="040B0A00000000000000" pitchFamily="50" charset="-128"/>
                <a:ea typeface="HGP創英角ﾎﾟｯﾌﾟ体" panose="040B0A00000000000000" pitchFamily="50" charset="-128"/>
              </a:rPr>
              <a:t>　　　　霧島市牧園町</a:t>
            </a:r>
            <a:r>
              <a:rPr lang="ja-JP" altLang="en-US" sz="2400" dirty="0">
                <a:latin typeface="HGP創英角ﾎﾟｯﾌﾟ体" panose="040B0A00000000000000" pitchFamily="50" charset="-128"/>
                <a:ea typeface="HGP創英角ﾎﾟｯﾌﾟ体" panose="040B0A00000000000000" pitchFamily="50" charset="-128"/>
              </a:rPr>
              <a:t>で空振に</a:t>
            </a:r>
            <a:r>
              <a:rPr lang="ja-JP" altLang="en-US" sz="2400" dirty="0" smtClean="0">
                <a:latin typeface="HGP創英角ﾎﾟｯﾌﾟ体" panose="040B0A00000000000000" pitchFamily="50" charset="-128"/>
                <a:ea typeface="HGP創英角ﾎﾟｯﾌﾟ体" panose="040B0A00000000000000" pitchFamily="50" charset="-128"/>
              </a:rPr>
              <a:t>より割れたガラス</a:t>
            </a:r>
            <a:endParaRPr lang="ja-JP" altLang="en-US" sz="2400" dirty="0">
              <a:latin typeface="HGP創英角ﾎﾟｯﾌﾟ体" panose="040B0A00000000000000" pitchFamily="50" charset="-128"/>
              <a:ea typeface="HGP創英角ﾎﾟｯﾌﾟ体" panose="040B0A00000000000000" pitchFamily="50" charset="-128"/>
            </a:endParaRPr>
          </a:p>
        </p:txBody>
      </p:sp>
      <p:pic>
        <p:nvPicPr>
          <p:cNvPr id="8" name="図 7" descr="CIMG3016"/>
          <p:cNvPicPr/>
          <p:nvPr/>
        </p:nvPicPr>
        <p:blipFill>
          <a:blip r:embed="rId3" cstate="print"/>
          <a:srcRect/>
          <a:stretch>
            <a:fillRect/>
          </a:stretch>
        </p:blipFill>
        <p:spPr bwMode="auto">
          <a:xfrm>
            <a:off x="2062262" y="1412776"/>
            <a:ext cx="5184576" cy="396044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41318369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1"/>
          <p:cNvSpPr>
            <a:spLocks noChangeArrowheads="1"/>
          </p:cNvSpPr>
          <p:nvPr/>
        </p:nvSpPr>
        <p:spPr bwMode="auto">
          <a:xfrm>
            <a:off x="539750" y="273050"/>
            <a:ext cx="8229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4400" dirty="0">
                <a:solidFill>
                  <a:srgbClr val="FF0000"/>
                </a:solidFill>
                <a:latin typeface="Arial" charset="0"/>
                <a:ea typeface="HG創英角ﾎﾟｯﾌﾟ体" pitchFamily="49" charset="-128"/>
              </a:rPr>
              <a:t>火山灰</a:t>
            </a:r>
            <a:r>
              <a:rPr lang="ja-JP" altLang="en-US" sz="4400" dirty="0" smtClean="0">
                <a:solidFill>
                  <a:srgbClr val="FF0000"/>
                </a:solidFill>
                <a:latin typeface="Arial" charset="0"/>
                <a:ea typeface="HG創英角ﾎﾟｯﾌﾟ体" pitchFamily="49" charset="-128"/>
              </a:rPr>
              <a:t>（かざんばい）</a:t>
            </a:r>
            <a:endParaRPr lang="ja-JP" altLang="en-US" sz="4400" dirty="0">
              <a:solidFill>
                <a:srgbClr val="FF0000"/>
              </a:solidFill>
              <a:latin typeface="Arial" charset="0"/>
              <a:ea typeface="HG創英角ﾎﾟｯﾌﾟ体" pitchFamily="49" charset="-128"/>
            </a:endParaRPr>
          </a:p>
        </p:txBody>
      </p:sp>
      <p:sp>
        <p:nvSpPr>
          <p:cNvPr id="88069" name="Rectangle 8"/>
          <p:cNvSpPr>
            <a:spLocks noChangeArrowheads="1"/>
          </p:cNvSpPr>
          <p:nvPr/>
        </p:nvSpPr>
        <p:spPr bwMode="auto">
          <a:xfrm>
            <a:off x="899592" y="5827365"/>
            <a:ext cx="722841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en-US" altLang="ja-JP" sz="2400" dirty="0">
                <a:latin typeface="HGP創英角ﾎﾟｯﾌﾟ体" panose="040B0A00000000000000" pitchFamily="50" charset="-128"/>
                <a:ea typeface="HGP創英角ﾎﾟｯﾌﾟ体" panose="040B0A00000000000000" pitchFamily="50" charset="-128"/>
              </a:rPr>
              <a:t>2009</a:t>
            </a:r>
            <a:r>
              <a:rPr lang="ja-JP" altLang="en-US" sz="2400" dirty="0">
                <a:latin typeface="HGP創英角ﾎﾟｯﾌﾟ体" panose="040B0A00000000000000" pitchFamily="50" charset="-128"/>
                <a:ea typeface="HGP創英角ﾎﾟｯﾌﾟ体" panose="040B0A00000000000000" pitchFamily="50" charset="-128"/>
              </a:rPr>
              <a:t>年４月９日　</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smtClean="0">
                <a:latin typeface="HGP創英角ﾎﾟｯﾌﾟ体" panose="040B0A00000000000000" pitchFamily="50" charset="-128"/>
                <a:ea typeface="HGP創英角ﾎﾟｯﾌﾟ体" panose="040B0A00000000000000" pitchFamily="50" charset="-128"/>
              </a:rPr>
              <a:t>　　　　桜島の</a:t>
            </a:r>
            <a:r>
              <a:rPr lang="ja-JP" altLang="en-US" sz="2400" dirty="0">
                <a:latin typeface="HGP創英角ﾎﾟｯﾌﾟ体" panose="040B0A00000000000000" pitchFamily="50" charset="-128"/>
                <a:ea typeface="HGP創英角ﾎﾟｯﾌﾟ体" panose="040B0A00000000000000" pitchFamily="50" charset="-128"/>
              </a:rPr>
              <a:t>噴火による鹿児島市内</a:t>
            </a:r>
            <a:r>
              <a:rPr lang="ja-JP" altLang="en-US" sz="2400" dirty="0" smtClean="0">
                <a:latin typeface="HGP創英角ﾎﾟｯﾌﾟ体" panose="040B0A00000000000000" pitchFamily="50" charset="-128"/>
                <a:ea typeface="HGP創英角ﾎﾟｯﾌﾟ体" panose="040B0A00000000000000" pitchFamily="50" charset="-128"/>
              </a:rPr>
              <a:t>の様子</a:t>
            </a:r>
            <a:endParaRPr lang="ja-JP" altLang="en-US" sz="2400" dirty="0">
              <a:latin typeface="Arial" charset="0"/>
              <a:ea typeface="HG創英角ﾎﾟｯﾌﾟ体" pitchFamily="49" charset="-128"/>
            </a:endParaRPr>
          </a:p>
          <a:p>
            <a:pPr eaLnBrk="1" hangingPunct="1">
              <a:spcBef>
                <a:spcPct val="0"/>
              </a:spcBef>
              <a:buFontTx/>
              <a:buNone/>
            </a:pPr>
            <a:endParaRPr lang="ja-JP" altLang="en-US" sz="2400" dirty="0">
              <a:latin typeface="Arial" charset="0"/>
              <a:ea typeface="HG創英角ﾎﾟｯﾌﾟ体" pitchFamily="49" charset="-128"/>
            </a:endParaRPr>
          </a:p>
        </p:txBody>
      </p:sp>
      <p:pic>
        <p:nvPicPr>
          <p:cNvPr id="5" name="図 4" descr="20090409鹿児島市内の降灰"/>
          <p:cNvPicPr/>
          <p:nvPr/>
        </p:nvPicPr>
        <p:blipFill>
          <a:blip r:embed="rId3" cstate="print"/>
          <a:srcRect/>
          <a:stretch>
            <a:fillRect/>
          </a:stretch>
        </p:blipFill>
        <p:spPr bwMode="auto">
          <a:xfrm>
            <a:off x="2123728" y="1286910"/>
            <a:ext cx="4968552" cy="3870282"/>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3717822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635204" cy="4817534"/>
          </a:xfrm>
          <a:prstGeom prst="rect">
            <a:avLst/>
          </a:prstGeom>
        </p:spPr>
      </p:pic>
      <p:sp>
        <p:nvSpPr>
          <p:cNvPr id="4" name="コンテンツ プレースホルダー 2"/>
          <p:cNvSpPr txBox="1">
            <a:spLocks/>
          </p:cNvSpPr>
          <p:nvPr/>
        </p:nvSpPr>
        <p:spPr>
          <a:xfrm>
            <a:off x="827584" y="1340768"/>
            <a:ext cx="7093296"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火山の噴火に</a:t>
            </a:r>
            <a:r>
              <a:rPr lang="ja-JP" altLang="en-US" sz="2800" spc="-20" dirty="0">
                <a:solidFill>
                  <a:schemeClr val="bg1"/>
                </a:solidFill>
                <a:latin typeface="HG丸ｺﾞｼｯｸM-PRO" panose="020F0600000000000000" pitchFamily="50" charset="-128"/>
                <a:ea typeface="HG丸ｺﾞｼｯｸM-PRO" panose="020F0600000000000000" pitchFamily="50" charset="-128"/>
              </a:rPr>
              <a:t>よる災害にあわないために、</a:t>
            </a:r>
            <a:endParaRPr lang="en-US" altLang="ja-JP" sz="2800" spc="-20" dirty="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800" spc="-20" dirty="0">
                <a:solidFill>
                  <a:schemeClr val="bg1"/>
                </a:solidFill>
                <a:latin typeface="HG丸ｺﾞｼｯｸM-PRO" panose="020F0600000000000000" pitchFamily="50" charset="-128"/>
                <a:ea typeface="HG丸ｺﾞｼｯｸM-PRO" panose="020F0600000000000000" pitchFamily="50" charset="-128"/>
              </a:rPr>
              <a:t>　　　　　　どういう行動をとりますか？</a:t>
            </a:r>
            <a:endParaRPr lang="en-US" altLang="ja-JP" sz="2800" spc="-2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28098088"/>
              </p:ext>
            </p:extLst>
          </p:nvPr>
        </p:nvGraphicFramePr>
        <p:xfrm>
          <a:off x="1079612" y="2636912"/>
          <a:ext cx="6984776" cy="2713987"/>
        </p:xfrm>
        <a:graphic>
          <a:graphicData uri="http://schemas.openxmlformats.org/drawingml/2006/table">
            <a:tbl>
              <a:tblPr firstRow="1" bandRow="1">
                <a:tableStyleId>{5940675A-B579-460E-94D1-54222C63F5DA}</a:tableStyleId>
              </a:tblPr>
              <a:tblGrid>
                <a:gridCol w="2406519"/>
                <a:gridCol w="4578257"/>
              </a:tblGrid>
              <a:tr h="457421">
                <a:tc>
                  <a:txBody>
                    <a:bodyPr/>
                    <a:lstStyle/>
                    <a:p>
                      <a:pPr marL="0" algn="ctr" defTabSz="914400" rtl="0" eaLnBrk="1" latinLnBrk="0" hangingPunct="1"/>
                      <a:r>
                        <a:rPr kumimoji="1" lang="ja-JP" altLang="en-US" sz="3200" kern="1200" dirty="0" smtClean="0">
                          <a:solidFill>
                            <a:schemeClr val="bg1"/>
                          </a:solidFill>
                          <a:latin typeface="HG丸ｺﾞｼｯｸM-PRO" panose="020F0600000000000000" pitchFamily="50" charset="-128"/>
                          <a:ea typeface="HG丸ｺﾞｼｯｸM-PRO" panose="020F0600000000000000" pitchFamily="50" charset="-128"/>
                          <a:cs typeface="+mn-cs"/>
                        </a:rPr>
                        <a:t>何がおきる</a:t>
                      </a:r>
                      <a:endParaRPr kumimoji="1" lang="ja-JP" altLang="en-US" sz="3200" kern="1200" dirty="0">
                        <a:solidFill>
                          <a:schemeClr val="bg1"/>
                        </a:solidFill>
                        <a:latin typeface="HG丸ｺﾞｼｯｸM-PRO" panose="020F0600000000000000" pitchFamily="50" charset="-128"/>
                        <a:ea typeface="HG丸ｺﾞｼｯｸM-PRO" panose="020F0600000000000000" pitchFamily="50"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200" kern="1200" dirty="0" smtClean="0">
                          <a:solidFill>
                            <a:schemeClr val="bg1"/>
                          </a:solidFill>
                          <a:latin typeface="HG丸ｺﾞｼｯｸM-PRO" panose="020F0600000000000000" pitchFamily="50" charset="-128"/>
                          <a:ea typeface="HG丸ｺﾞｼｯｸM-PRO" panose="020F0600000000000000" pitchFamily="50" charset="-128"/>
                          <a:cs typeface="+mn-cs"/>
                        </a:rPr>
                        <a:t>どういう行動をする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134867">
                <a:tc>
                  <a:txBody>
                    <a:bodyPr/>
                    <a:lstStyle/>
                    <a:p>
                      <a:pPr algn="ct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7" name="テキスト ボックス 2"/>
          <p:cNvSpPr txBox="1">
            <a:spLocks noChangeArrowheads="1"/>
          </p:cNvSpPr>
          <p:nvPr/>
        </p:nvSpPr>
        <p:spPr bwMode="auto">
          <a:xfrm>
            <a:off x="3995936" y="3429000"/>
            <a:ext cx="360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lnSpc>
                <a:spcPct val="150000"/>
              </a:lnSpc>
            </a:pPr>
            <a:r>
              <a:rPr lang="ja-JP" altLang="en-US" sz="2800" b="1" dirty="0">
                <a:solidFill>
                  <a:srgbClr val="FFFF66"/>
                </a:solidFill>
                <a:latin typeface="HG創英角ﾎﾟｯﾌﾟ体" pitchFamily="49" charset="-128"/>
                <a:ea typeface="HG創英角ﾎﾟｯﾌﾟ体" pitchFamily="49" charset="-128"/>
              </a:rPr>
              <a:t>今度は、ここに</a:t>
            </a:r>
          </a:p>
          <a:p>
            <a:pPr algn="ctr">
              <a:lnSpc>
                <a:spcPct val="150000"/>
              </a:lnSpc>
            </a:pPr>
            <a:r>
              <a:rPr lang="ja-JP" altLang="en-US" sz="2800" b="1" dirty="0">
                <a:solidFill>
                  <a:srgbClr val="FFFF66"/>
                </a:solidFill>
                <a:latin typeface="HG創英角ﾎﾟｯﾌﾟ体" pitchFamily="49" charset="-128"/>
                <a:ea typeface="HG創英角ﾎﾟｯﾌﾟ体" pitchFamily="49" charset="-128"/>
              </a:rPr>
              <a:t>書いてください！</a:t>
            </a:r>
          </a:p>
        </p:txBody>
      </p:sp>
      <p:sp>
        <p:nvSpPr>
          <p:cNvPr id="21" name="タイトル 3"/>
          <p:cNvSpPr txBox="1">
            <a:spLocks/>
          </p:cNvSpPr>
          <p:nvPr/>
        </p:nvSpPr>
        <p:spPr bwMode="auto">
          <a:xfrm>
            <a:off x="457200" y="40957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2pPr>
            <a:lvl3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3pPr>
            <a:lvl4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4pPr>
            <a:lvl5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5pPr>
            <a:lvl6pPr marL="4572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6pPr>
            <a:lvl7pPr marL="9144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7pPr>
            <a:lvl8pPr marL="13716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8pPr>
            <a:lvl9pPr marL="18288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9pPr>
          </a:lstStyle>
          <a:p>
            <a:r>
              <a:rPr lang="ja-JP" altLang="en-US" kern="0" dirty="0">
                <a:solidFill>
                  <a:schemeClr val="tx1"/>
                </a:solidFill>
              </a:rPr>
              <a:t>考えてみよう</a:t>
            </a:r>
          </a:p>
        </p:txBody>
      </p:sp>
    </p:spTree>
    <p:extLst>
      <p:ext uri="{BB962C8B-B14F-4D97-AF65-F5344CB8AC3E}">
        <p14:creationId xmlns:p14="http://schemas.microsoft.com/office/powerpoint/2010/main" val="408255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635204" cy="4817534"/>
          </a:xfrm>
          <a:prstGeom prst="rect">
            <a:avLst/>
          </a:prstGeom>
        </p:spPr>
      </p:pic>
      <p:sp>
        <p:nvSpPr>
          <p:cNvPr id="4" name="コンテンツ プレースホルダー 2"/>
          <p:cNvSpPr txBox="1">
            <a:spLocks/>
          </p:cNvSpPr>
          <p:nvPr/>
        </p:nvSpPr>
        <p:spPr>
          <a:xfrm>
            <a:off x="827584" y="1232756"/>
            <a:ext cx="7704856"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Clr>
                <a:srgbClr val="000000">
                  <a:lumMod val="50000"/>
                  <a:lumOff val="50000"/>
                </a:srgbClr>
              </a:buClr>
              <a:buNone/>
            </a:pPr>
            <a:r>
              <a:rPr lang="ja-JP" altLang="en-US" sz="3600" u="sng" spc="-20" dirty="0">
                <a:solidFill>
                  <a:schemeClr val="bg1"/>
                </a:solidFill>
                <a:latin typeface="HG丸ｺﾞｼｯｸM-PRO" panose="020F0600000000000000" pitchFamily="50" charset="-128"/>
                <a:ea typeface="HG丸ｺﾞｼｯｸM-PRO" panose="020F0600000000000000" pitchFamily="50" charset="-128"/>
              </a:rPr>
              <a:t>普段からの備え</a:t>
            </a:r>
          </a:p>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火山のことを調べて、登山計画をたてる</a:t>
            </a:r>
            <a:endParaRPr lang="ja-JP" altLang="en-US" sz="2800" spc="-20" dirty="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2800" spc="-20" dirty="0">
                <a:solidFill>
                  <a:schemeClr val="bg1"/>
                </a:solidFill>
                <a:latin typeface="HG丸ｺﾞｼｯｸM-PRO" panose="020F0600000000000000" pitchFamily="50" charset="-128"/>
                <a:ea typeface="HG丸ｺﾞｼｯｸM-PRO" panose="020F0600000000000000" pitchFamily="50" charset="-128"/>
              </a:rPr>
              <a:t>避難</a:t>
            </a: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場所を知っておく</a:t>
            </a:r>
            <a:endParaRPr lang="en-US" altLang="ja-JP" sz="2800" spc="-20" dirty="0" smtClean="0">
              <a:solidFill>
                <a:schemeClr val="bg1"/>
              </a:solidFill>
              <a:latin typeface="HG丸ｺﾞｼｯｸM-PRO" panose="020F0600000000000000" pitchFamily="50" charset="-128"/>
              <a:ea typeface="HG丸ｺﾞｼｯｸM-PRO" panose="020F0600000000000000" pitchFamily="50" charset="-128"/>
            </a:endParaRPr>
          </a:p>
          <a:p>
            <a:pPr marL="0" indent="0" algn="just">
              <a:lnSpc>
                <a:spcPts val="2400"/>
              </a:lnSpc>
              <a:buClr>
                <a:srgbClr val="000000">
                  <a:lumMod val="50000"/>
                  <a:lumOff val="50000"/>
                </a:srgbClr>
              </a:buClr>
              <a:buNone/>
            </a:pPr>
            <a:endParaRPr lang="en-US" altLang="ja-JP" sz="2800" spc="-20" dirty="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3600" u="sng" spc="-20" dirty="0" smtClean="0">
                <a:solidFill>
                  <a:schemeClr val="bg1"/>
                </a:solidFill>
                <a:latin typeface="HG丸ｺﾞｼｯｸM-PRO" panose="020F0600000000000000" pitchFamily="50" charset="-128"/>
                <a:ea typeface="HG丸ｺﾞｼｯｸM-PRO" panose="020F0600000000000000" pitchFamily="50" charset="-128"/>
              </a:rPr>
              <a:t>噴火の</a:t>
            </a:r>
            <a:r>
              <a:rPr lang="ja-JP" altLang="en-US" sz="3600" u="sng" spc="-20" dirty="0">
                <a:solidFill>
                  <a:schemeClr val="bg1"/>
                </a:solidFill>
                <a:latin typeface="HG丸ｺﾞｼｯｸM-PRO" panose="020F0600000000000000" pitchFamily="50" charset="-128"/>
                <a:ea typeface="HG丸ｺﾞｼｯｸM-PRO" panose="020F0600000000000000" pitchFamily="50" charset="-128"/>
              </a:rPr>
              <a:t>とき</a:t>
            </a:r>
          </a:p>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火山の情報に注意する</a:t>
            </a:r>
          </a:p>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噴火のおそれがあるときは事前に避難する</a:t>
            </a:r>
            <a:endParaRPr lang="en-US" altLang="ja-JP" sz="2800" spc="-20" dirty="0" smtClean="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市町村の避難指示に従う</a:t>
            </a:r>
            <a:endParaRPr lang="ja-JP" altLang="en-US" sz="2800" spc="-20" dirty="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a:t>
            </a:r>
            <a:endParaRPr lang="ja-JP" altLang="en-US" sz="2800" spc="-20" dirty="0">
              <a:solidFill>
                <a:schemeClr val="bg1"/>
              </a:solidFill>
              <a:latin typeface="HG丸ｺﾞｼｯｸM-PRO" panose="020F0600000000000000" pitchFamily="50" charset="-128"/>
              <a:ea typeface="HG丸ｺﾞｼｯｸM-PRO" panose="020F0600000000000000" pitchFamily="50" charset="-128"/>
            </a:endParaRPr>
          </a:p>
        </p:txBody>
      </p:sp>
      <p:sp>
        <p:nvSpPr>
          <p:cNvPr id="21" name="タイトル 3"/>
          <p:cNvSpPr txBox="1">
            <a:spLocks/>
          </p:cNvSpPr>
          <p:nvPr/>
        </p:nvSpPr>
        <p:spPr bwMode="auto">
          <a:xfrm>
            <a:off x="457200" y="40957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2pPr>
            <a:lvl3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3pPr>
            <a:lvl4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4pPr>
            <a:lvl5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5pPr>
            <a:lvl6pPr marL="4572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6pPr>
            <a:lvl7pPr marL="9144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7pPr>
            <a:lvl8pPr marL="13716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8pPr>
            <a:lvl9pPr marL="18288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9pPr>
          </a:lstStyle>
          <a:p>
            <a:r>
              <a:rPr lang="ja-JP" altLang="en-US" kern="0" dirty="0" smtClean="0">
                <a:solidFill>
                  <a:schemeClr val="tx1"/>
                </a:solidFill>
              </a:rPr>
              <a:t>まとめ</a:t>
            </a:r>
            <a:endParaRPr lang="ja-JP" altLang="en-US" kern="0" dirty="0">
              <a:solidFill>
                <a:schemeClr val="tx1"/>
              </a:solidFill>
            </a:endParaRPr>
          </a:p>
        </p:txBody>
      </p:sp>
    </p:spTree>
    <p:extLst>
      <p:ext uri="{BB962C8B-B14F-4D97-AF65-F5344CB8AC3E}">
        <p14:creationId xmlns:p14="http://schemas.microsoft.com/office/powerpoint/2010/main" val="428001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635204" cy="4817534"/>
          </a:xfrm>
          <a:prstGeom prst="rect">
            <a:avLst/>
          </a:prstGeom>
        </p:spPr>
      </p:pic>
      <p:sp>
        <p:nvSpPr>
          <p:cNvPr id="4" name="コンテンツ プレースホルダー 2"/>
          <p:cNvSpPr txBox="1">
            <a:spLocks/>
          </p:cNvSpPr>
          <p:nvPr/>
        </p:nvSpPr>
        <p:spPr>
          <a:xfrm>
            <a:off x="827584" y="1196752"/>
            <a:ext cx="7859216"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Clr>
                <a:srgbClr val="000000">
                  <a:lumMod val="50000"/>
                  <a:lumOff val="50000"/>
                </a:srgbClr>
              </a:buClr>
              <a:buNone/>
            </a:pPr>
            <a:r>
              <a:rPr lang="ja-JP" altLang="en-US" sz="2000" b="1" u="sng" spc="-20" dirty="0">
                <a:solidFill>
                  <a:schemeClr val="bg1"/>
                </a:solidFill>
                <a:latin typeface="HG丸ｺﾞｼｯｸM-PRO" panose="020F0600000000000000" pitchFamily="50" charset="-128"/>
                <a:ea typeface="HG丸ｺﾞｼｯｸM-PRO" panose="020F0600000000000000" pitchFamily="50" charset="-128"/>
              </a:rPr>
              <a:t>危険を知る</a:t>
            </a:r>
          </a:p>
          <a:p>
            <a:pPr marL="0" indent="0" algn="just">
              <a:buClr>
                <a:srgbClr val="000000">
                  <a:lumMod val="50000"/>
                  <a:lumOff val="50000"/>
                </a:srgbClr>
              </a:buClr>
              <a:buNone/>
            </a:pP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　　</a:t>
            </a:r>
            <a:r>
              <a:rPr lang="ja-JP" altLang="en-US" sz="2000" b="1" spc="-20" dirty="0" smtClean="0">
                <a:solidFill>
                  <a:schemeClr val="bg1"/>
                </a:solidFill>
                <a:latin typeface="HG丸ｺﾞｼｯｸM-PRO" panose="020F0600000000000000" pitchFamily="50" charset="-128"/>
                <a:ea typeface="HG丸ｺﾞｼｯｸM-PRO" panose="020F0600000000000000" pitchFamily="50" charset="-128"/>
              </a:rPr>
              <a:t>－火山のことを調べて、登山計画をたてる</a:t>
            </a:r>
            <a:endParaRPr lang="en-US" altLang="ja-JP" sz="2000" b="1" spc="-20" dirty="0" smtClean="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　</a:t>
            </a:r>
            <a:r>
              <a:rPr lang="ja-JP" altLang="en-US" sz="2000" b="1" spc="-20" dirty="0" smtClean="0">
                <a:solidFill>
                  <a:schemeClr val="bg1"/>
                </a:solidFill>
                <a:latin typeface="HG丸ｺﾞｼｯｸM-PRO" panose="020F0600000000000000" pitchFamily="50" charset="-128"/>
                <a:ea typeface="HG丸ｺﾞｼｯｸM-PRO" panose="020F0600000000000000" pitchFamily="50" charset="-128"/>
              </a:rPr>
              <a:t>　－ハザードマップ（火山防災マップ）を活用 </a:t>
            </a:r>
            <a:endParaRPr lang="ja-JP" altLang="en-US" sz="2000" b="1" spc="-20" dirty="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　　</a:t>
            </a:r>
          </a:p>
          <a:p>
            <a:pPr marL="0" indent="0" algn="just">
              <a:buClr>
                <a:srgbClr val="000000">
                  <a:lumMod val="50000"/>
                  <a:lumOff val="50000"/>
                </a:srgbClr>
              </a:buClr>
              <a:buNone/>
            </a:pPr>
            <a:r>
              <a:rPr lang="ja-JP" altLang="en-US" sz="2000" b="1" u="sng" spc="-20" dirty="0">
                <a:solidFill>
                  <a:schemeClr val="bg1"/>
                </a:solidFill>
                <a:latin typeface="HG丸ｺﾞｼｯｸM-PRO" panose="020F0600000000000000" pitchFamily="50" charset="-128"/>
                <a:ea typeface="HG丸ｺﾞｼｯｸM-PRO" panose="020F0600000000000000" pitchFamily="50" charset="-128"/>
              </a:rPr>
              <a:t>知識を</a:t>
            </a:r>
            <a:r>
              <a:rPr lang="ja-JP" altLang="en-US" sz="2000" b="1" u="sng" spc="-20" dirty="0" smtClean="0">
                <a:solidFill>
                  <a:schemeClr val="bg1"/>
                </a:solidFill>
                <a:latin typeface="HG丸ｺﾞｼｯｸM-PRO" panose="020F0600000000000000" pitchFamily="50" charset="-128"/>
                <a:ea typeface="HG丸ｺﾞｼｯｸM-PRO" panose="020F0600000000000000" pitchFamily="50" charset="-128"/>
              </a:rPr>
              <a:t>もつ</a:t>
            </a:r>
            <a:endParaRPr lang="ja-JP" altLang="en-US" sz="2000" b="1" u="sng" spc="-20" dirty="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　　</a:t>
            </a:r>
            <a:r>
              <a:rPr lang="ja-JP" altLang="en-US" sz="2000" b="1" spc="-20" dirty="0" smtClean="0">
                <a:solidFill>
                  <a:schemeClr val="bg1"/>
                </a:solidFill>
                <a:latin typeface="HG丸ｺﾞｼｯｸM-PRO" panose="020F0600000000000000" pitchFamily="50" charset="-128"/>
                <a:ea typeface="HG丸ｺﾞｼｯｸM-PRO" panose="020F0600000000000000" pitchFamily="50" charset="-128"/>
              </a:rPr>
              <a:t>－火山に関する情報</a:t>
            </a: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を利用する </a:t>
            </a:r>
          </a:p>
          <a:p>
            <a:pPr marL="0" indent="0" algn="just">
              <a:buClr>
                <a:srgbClr val="000000">
                  <a:lumMod val="50000"/>
                  <a:lumOff val="50000"/>
                </a:srgbClr>
              </a:buClr>
              <a:buNone/>
            </a:pP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　　</a:t>
            </a:r>
            <a:r>
              <a:rPr lang="ja-JP" altLang="en-US" sz="2000" b="1" spc="-20" dirty="0" smtClean="0">
                <a:solidFill>
                  <a:schemeClr val="bg1"/>
                </a:solidFill>
                <a:latin typeface="HG丸ｺﾞｼｯｸM-PRO" panose="020F0600000000000000" pitchFamily="50" charset="-128"/>
                <a:ea typeface="HG丸ｺﾞｼｯｸM-PRO" panose="020F0600000000000000" pitchFamily="50" charset="-128"/>
              </a:rPr>
              <a:t>－噴火のおそれがあるときは、事前に避難する</a:t>
            </a:r>
            <a:endParaRPr lang="en-US" altLang="ja-JP" sz="2000" b="1" spc="-20" dirty="0" smtClean="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　　－市町村の避難指示に従う</a:t>
            </a:r>
          </a:p>
          <a:p>
            <a:pPr marL="0" indent="0" algn="just">
              <a:buClr>
                <a:srgbClr val="000000">
                  <a:lumMod val="50000"/>
                  <a:lumOff val="50000"/>
                </a:srgbClr>
              </a:buClr>
              <a:buNone/>
            </a:pPr>
            <a:endParaRPr lang="en-US" altLang="ja-JP" sz="2000" b="1" spc="-20" dirty="0" smtClean="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None/>
            </a:pPr>
            <a:r>
              <a:rPr lang="ja-JP" altLang="en-US" sz="2000" b="1" u="sng" spc="-20" dirty="0" smtClean="0">
                <a:solidFill>
                  <a:schemeClr val="bg1"/>
                </a:solidFill>
                <a:latin typeface="HG丸ｺﾞｼｯｸM-PRO" panose="020F0600000000000000" pitchFamily="50" charset="-128"/>
                <a:ea typeface="HG丸ｺﾞｼｯｸM-PRO" panose="020F0600000000000000" pitchFamily="50" charset="-128"/>
              </a:rPr>
              <a:t>防災</a:t>
            </a:r>
            <a:r>
              <a:rPr lang="ja-JP" altLang="en-US" sz="2000" b="1" u="sng" spc="-20" dirty="0">
                <a:solidFill>
                  <a:schemeClr val="bg1"/>
                </a:solidFill>
                <a:latin typeface="HG丸ｺﾞｼｯｸM-PRO" panose="020F0600000000000000" pitchFamily="50" charset="-128"/>
                <a:ea typeface="HG丸ｺﾞｼｯｸM-PRO" panose="020F0600000000000000" pitchFamily="50" charset="-128"/>
              </a:rPr>
              <a:t>への心構え</a:t>
            </a:r>
          </a:p>
          <a:p>
            <a:pPr marL="0" indent="0" algn="just">
              <a:buClr>
                <a:srgbClr val="000000">
                  <a:lumMod val="50000"/>
                  <a:lumOff val="50000"/>
                </a:srgbClr>
              </a:buClr>
              <a:buNone/>
            </a:pPr>
            <a:r>
              <a:rPr lang="ja-JP" altLang="en-US" sz="2000" b="1" spc="-20"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「自分は大丈夫」と思わない！危険になる前</a:t>
            </a:r>
            <a:r>
              <a:rPr lang="ja-JP" altLang="en-US" sz="2000" b="1" spc="-20" dirty="0" smtClean="0">
                <a:solidFill>
                  <a:schemeClr val="bg1"/>
                </a:solidFill>
                <a:latin typeface="HG丸ｺﾞｼｯｸM-PRO" panose="020F0600000000000000" pitchFamily="50" charset="-128"/>
                <a:ea typeface="HG丸ｺﾞｼｯｸM-PRO" panose="020F0600000000000000" pitchFamily="50" charset="-128"/>
              </a:rPr>
              <a:t>に安全</a:t>
            </a:r>
            <a:r>
              <a:rPr lang="ja-JP" altLang="en-US" sz="2000" b="1" spc="-20" dirty="0">
                <a:solidFill>
                  <a:schemeClr val="bg1"/>
                </a:solidFill>
                <a:latin typeface="HG丸ｺﾞｼｯｸM-PRO" panose="020F0600000000000000" pitchFamily="50" charset="-128"/>
                <a:ea typeface="HG丸ｺﾞｼｯｸM-PRO" panose="020F0600000000000000" pitchFamily="50" charset="-128"/>
              </a:rPr>
              <a:t>な場所へ</a:t>
            </a:r>
          </a:p>
          <a:p>
            <a:pPr marL="0" indent="0" algn="just">
              <a:buClr>
                <a:srgbClr val="000000">
                  <a:lumMod val="50000"/>
                  <a:lumOff val="50000"/>
                </a:srgbClr>
              </a:buClr>
              <a:buNone/>
            </a:pPr>
            <a:endParaRPr lang="ja-JP" altLang="en-US" sz="2000" b="1" spc="-20" dirty="0">
              <a:solidFill>
                <a:schemeClr val="bg1"/>
              </a:solidFill>
              <a:latin typeface="HG丸ｺﾞｼｯｸM-PRO" panose="020F0600000000000000" pitchFamily="50" charset="-128"/>
              <a:ea typeface="HG丸ｺﾞｼｯｸM-PRO" panose="020F0600000000000000" pitchFamily="50" charset="-128"/>
            </a:endParaRPr>
          </a:p>
        </p:txBody>
      </p:sp>
      <p:sp>
        <p:nvSpPr>
          <p:cNvPr id="21" name="タイトル 3"/>
          <p:cNvSpPr txBox="1">
            <a:spLocks/>
          </p:cNvSpPr>
          <p:nvPr/>
        </p:nvSpPr>
        <p:spPr bwMode="auto">
          <a:xfrm>
            <a:off x="457200" y="40957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2pPr>
            <a:lvl3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3pPr>
            <a:lvl4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4pPr>
            <a:lvl5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5pPr>
            <a:lvl6pPr marL="4572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6pPr>
            <a:lvl7pPr marL="9144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7pPr>
            <a:lvl8pPr marL="13716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8pPr>
            <a:lvl9pPr marL="18288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9pPr>
          </a:lstStyle>
          <a:p>
            <a:r>
              <a:rPr lang="ja-JP" altLang="en-US" kern="0" dirty="0" smtClean="0">
                <a:solidFill>
                  <a:schemeClr val="tx1"/>
                </a:solidFill>
              </a:rPr>
              <a:t>まとめ</a:t>
            </a:r>
            <a:endParaRPr lang="ja-JP" altLang="en-US" kern="0" dirty="0">
              <a:solidFill>
                <a:schemeClr val="tx1"/>
              </a:solidFill>
            </a:endParaRPr>
          </a:p>
        </p:txBody>
      </p:sp>
    </p:spTree>
    <p:extLst>
      <p:ext uri="{BB962C8B-B14F-4D97-AF65-F5344CB8AC3E}">
        <p14:creationId xmlns:p14="http://schemas.microsoft.com/office/powerpoint/2010/main" val="144563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1"/>
          <p:cNvSpPr>
            <a:spLocks noChangeArrowheads="1"/>
          </p:cNvSpPr>
          <p:nvPr/>
        </p:nvSpPr>
        <p:spPr bwMode="auto">
          <a:xfrm>
            <a:off x="539750" y="273050"/>
            <a:ext cx="8229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4400" dirty="0">
                <a:solidFill>
                  <a:srgbClr val="FF0000"/>
                </a:solidFill>
                <a:latin typeface="Arial" charset="0"/>
                <a:ea typeface="HG創英角ﾎﾟｯﾌﾟ体" pitchFamily="49" charset="-128"/>
              </a:rPr>
              <a:t>火山</a:t>
            </a:r>
            <a:r>
              <a:rPr lang="ja-JP" altLang="en-US" sz="4400" dirty="0" smtClean="0">
                <a:solidFill>
                  <a:srgbClr val="FF0000"/>
                </a:solidFill>
                <a:latin typeface="Arial" charset="0"/>
                <a:ea typeface="HG創英角ﾎﾟｯﾌﾟ体" pitchFamily="49" charset="-128"/>
              </a:rPr>
              <a:t>の恵み</a:t>
            </a:r>
            <a:endParaRPr lang="ja-JP" altLang="en-US" sz="4400" dirty="0">
              <a:solidFill>
                <a:srgbClr val="FF0000"/>
              </a:solidFill>
              <a:latin typeface="Arial" charset="0"/>
              <a:ea typeface="HG創英角ﾎﾟｯﾌﾟ体" pitchFamily="49" charset="-128"/>
            </a:endParaRPr>
          </a:p>
        </p:txBody>
      </p:sp>
      <p:grpSp>
        <p:nvGrpSpPr>
          <p:cNvPr id="3" name="グループ化 2"/>
          <p:cNvGrpSpPr/>
          <p:nvPr/>
        </p:nvGrpSpPr>
        <p:grpSpPr>
          <a:xfrm>
            <a:off x="1002080" y="1159959"/>
            <a:ext cx="5941373" cy="5481353"/>
            <a:chOff x="1547664" y="1115999"/>
            <a:chExt cx="5184576" cy="478258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1" r="-17831"/>
            <a:stretch/>
          </p:blipFill>
          <p:spPr bwMode="auto">
            <a:xfrm>
              <a:off x="2339752" y="1141570"/>
              <a:ext cx="4392488" cy="475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547664" y="1130400"/>
              <a:ext cx="1368152" cy="29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592687" y="1115999"/>
              <a:ext cx="782408" cy="56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069" name="Rectangle 8"/>
          <p:cNvSpPr>
            <a:spLocks noChangeArrowheads="1"/>
          </p:cNvSpPr>
          <p:nvPr/>
        </p:nvSpPr>
        <p:spPr bwMode="auto">
          <a:xfrm>
            <a:off x="400000" y="3915289"/>
            <a:ext cx="200558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火山の</a:t>
            </a:r>
            <a:r>
              <a:rPr lang="ja-JP" altLang="en-US" sz="2400" dirty="0" smtClean="0">
                <a:latin typeface="HGP創英角ﾎﾟｯﾌﾟ体" panose="040B0A00000000000000" pitchFamily="50" charset="-128"/>
                <a:ea typeface="HGP創英角ﾎﾟｯﾌﾟ体" panose="040B0A00000000000000" pitchFamily="50" charset="-128"/>
              </a:rPr>
              <a:t>まわり</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lgn="ctr">
              <a:spcBef>
                <a:spcPct val="0"/>
              </a:spcBef>
              <a:buNone/>
            </a:pPr>
            <a:r>
              <a:rPr lang="ja-JP" altLang="en-US" sz="2400" dirty="0" smtClean="0">
                <a:latin typeface="HGP創英角ﾎﾟｯﾌﾟ体" panose="040B0A00000000000000" pitchFamily="50" charset="-128"/>
                <a:ea typeface="HGP創英角ﾎﾟｯﾌﾟ体" panose="040B0A00000000000000" pitchFamily="50" charset="-128"/>
              </a:rPr>
              <a:t>にある温泉</a:t>
            </a:r>
            <a:endParaRPr lang="ja-JP" altLang="en-US" sz="2400" dirty="0">
              <a:latin typeface="HGP創英角ﾎﾟｯﾌﾟ体" panose="040B0A00000000000000" pitchFamily="50" charset="-128"/>
              <a:ea typeface="HGP創英角ﾎﾟｯﾌﾟ体" panose="040B0A00000000000000" pitchFamily="50" charset="-128"/>
            </a:endParaRPr>
          </a:p>
        </p:txBody>
      </p:sp>
      <p:sp>
        <p:nvSpPr>
          <p:cNvPr id="9" name="Rectangle 8"/>
          <p:cNvSpPr>
            <a:spLocks noChangeArrowheads="1"/>
          </p:cNvSpPr>
          <p:nvPr/>
        </p:nvSpPr>
        <p:spPr bwMode="auto">
          <a:xfrm>
            <a:off x="5808216" y="1552221"/>
            <a:ext cx="331236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2400" dirty="0" smtClean="0">
                <a:latin typeface="HGP創英角ﾎﾟｯﾌﾟ体" panose="040B0A00000000000000" pitchFamily="50" charset="-128"/>
                <a:ea typeface="HGP創英角ﾎﾟｯﾌﾟ体" panose="040B0A00000000000000" pitchFamily="50" charset="-128"/>
              </a:rPr>
              <a:t>農作物を作るのに</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lgn="ctr">
              <a:spcBef>
                <a:spcPct val="0"/>
              </a:spcBef>
              <a:buNone/>
            </a:pPr>
            <a:r>
              <a:rPr lang="ja-JP" altLang="en-US" sz="2400" dirty="0" smtClean="0">
                <a:latin typeface="HGP創英角ﾎﾟｯﾌﾟ体" panose="040B0A00000000000000" pitchFamily="50" charset="-128"/>
                <a:ea typeface="HGP創英角ﾎﾟｯﾌﾟ体" panose="040B0A00000000000000" pitchFamily="50" charset="-128"/>
              </a:rPr>
              <a:t>欠かせない良質な土壌</a:t>
            </a:r>
            <a:endParaRPr lang="ja-JP" altLang="en-US" sz="2400" dirty="0">
              <a:latin typeface="HGP創英角ﾎﾟｯﾌﾟ体" panose="040B0A00000000000000" pitchFamily="50" charset="-128"/>
              <a:ea typeface="HGP創英角ﾎﾟｯﾌﾟ体" panose="040B0A00000000000000" pitchFamily="50" charset="-128"/>
            </a:endParaRPr>
          </a:p>
        </p:txBody>
      </p:sp>
      <p:sp>
        <p:nvSpPr>
          <p:cNvPr id="10" name="Rectangle 8"/>
          <p:cNvSpPr>
            <a:spLocks noChangeArrowheads="1"/>
          </p:cNvSpPr>
          <p:nvPr/>
        </p:nvSpPr>
        <p:spPr bwMode="auto">
          <a:xfrm>
            <a:off x="5635474" y="5661248"/>
            <a:ext cx="331236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火山活動が作り出したきれいな景色</a:t>
            </a:r>
          </a:p>
        </p:txBody>
      </p:sp>
    </p:spTree>
    <p:extLst>
      <p:ext uri="{BB962C8B-B14F-4D97-AF65-F5344CB8AC3E}">
        <p14:creationId xmlns:p14="http://schemas.microsoft.com/office/powerpoint/2010/main" val="11640308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3" name="正方形/長方形 8"/>
          <p:cNvSpPr>
            <a:spLocks noChangeArrowheads="1"/>
          </p:cNvSpPr>
          <p:nvPr/>
        </p:nvSpPr>
        <p:spPr bwMode="auto">
          <a:xfrm>
            <a:off x="1" y="128826"/>
            <a:ext cx="7740650" cy="707886"/>
          </a:xfrm>
          <a:prstGeom prst="rect">
            <a:avLst/>
          </a:prstGeom>
          <a:noFill/>
          <a:ln w="9525">
            <a:noFill/>
            <a:miter lim="800000"/>
            <a:headEnd/>
            <a:tailEnd/>
          </a:ln>
        </p:spPr>
        <p:txBody>
          <a:bodyPr wrap="square">
            <a:spAutoFit/>
          </a:bodyPr>
          <a:lstStyle/>
          <a:p>
            <a:pPr eaLnBrk="1" hangingPunct="1">
              <a:defRPr/>
            </a:pPr>
            <a:r>
              <a:rPr lang="ja-JP" altLang="en-US" sz="4000" dirty="0" smtClean="0">
                <a:ea typeface="HG創英角ﾎﾟｯﾌﾟ体" pitchFamily="49" charset="-128"/>
              </a:rPr>
              <a:t>（参考）火山防災の心得</a:t>
            </a:r>
            <a:endParaRPr lang="ja-JP" altLang="en-US" sz="4000" dirty="0">
              <a:ea typeface="HG創英角ﾎﾟｯﾌﾟ体"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8719"/>
            <a:ext cx="7848872" cy="575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13239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251520" y="1124744"/>
            <a:ext cx="8635204" cy="4817534"/>
            <a:chOff x="251520" y="987730"/>
            <a:chExt cx="8635204" cy="4817534"/>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87730"/>
              <a:ext cx="8635204" cy="4817534"/>
            </a:xfrm>
            <a:prstGeom prst="rect">
              <a:avLst/>
            </a:prstGeom>
          </p:spPr>
        </p:pic>
        <p:sp>
          <p:nvSpPr>
            <p:cNvPr id="14" name="テキスト ボックス 13"/>
            <p:cNvSpPr txBox="1"/>
            <p:nvPr/>
          </p:nvSpPr>
          <p:spPr>
            <a:xfrm>
              <a:off x="683568" y="1059738"/>
              <a:ext cx="7056784" cy="4616648"/>
            </a:xfrm>
            <a:prstGeom prst="rect">
              <a:avLst/>
            </a:prstGeom>
            <a:noFill/>
          </p:spPr>
          <p:txBody>
            <a:bodyPr wrap="square" rtlCol="0">
              <a:spAutoFit/>
            </a:bodyPr>
            <a:lstStyle/>
            <a:p>
              <a:pPr marL="571500" indent="-571500">
                <a:spcAft>
                  <a:spcPts val="600"/>
                </a:spcAft>
                <a:buFont typeface="Wingdings" panose="05000000000000000000" pitchFamily="2" charset="2"/>
                <a:buChar char="l"/>
              </a:pPr>
              <a:r>
                <a:rPr lang="ja-JP" altLang="en-US" sz="2800" b="1" u="sng" dirty="0" smtClean="0">
                  <a:solidFill>
                    <a:schemeClr val="bg1"/>
                  </a:solidFill>
                  <a:latin typeface="HG丸ｺﾞｼｯｸM-PRO" panose="020F0600000000000000" pitchFamily="50" charset="-128"/>
                  <a:ea typeface="HG丸ｺﾞｼｯｸM-PRO" panose="020F0600000000000000" pitchFamily="50" charset="-128"/>
                </a:rPr>
                <a:t>防災とは</a:t>
              </a:r>
              <a:endParaRPr lang="en-US" altLang="ja-JP" sz="2800" b="1" u="sng" dirty="0" smtClean="0">
                <a:solidFill>
                  <a:schemeClr val="bg1"/>
                </a:solidFill>
                <a:latin typeface="HG丸ｺﾞｼｯｸM-PRO" panose="020F0600000000000000" pitchFamily="50" charset="-128"/>
                <a:ea typeface="HG丸ｺﾞｼｯｸM-PRO" panose="020F0600000000000000" pitchFamily="50" charset="-128"/>
              </a:endParaRPr>
            </a:p>
            <a:p>
              <a:pPr>
                <a:spcAft>
                  <a:spcPts val="600"/>
                </a:spcAft>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　　</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⇒災害を防ぐこと</a:t>
              </a:r>
              <a:endParaRPr lang="en-US" altLang="ja-JP" sz="2800" b="1" dirty="0" smtClean="0">
                <a:solidFill>
                  <a:schemeClr val="bg1"/>
                </a:solidFill>
                <a:latin typeface="HG丸ｺﾞｼｯｸM-PRO" panose="020F0600000000000000" pitchFamily="50" charset="-128"/>
                <a:ea typeface="HG丸ｺﾞｼｯｸM-PRO" panose="020F0600000000000000" pitchFamily="50" charset="-128"/>
              </a:endParaRPr>
            </a:p>
            <a:p>
              <a:pPr>
                <a:lnSpc>
                  <a:spcPts val="1200"/>
                </a:lnSpc>
                <a:spcAft>
                  <a:spcPts val="600"/>
                </a:spcAft>
              </a:pPr>
              <a:endParaRPr lang="en-US" altLang="ja-JP" sz="2800" b="1" dirty="0" smtClean="0">
                <a:solidFill>
                  <a:schemeClr val="bg1"/>
                </a:solidFill>
                <a:latin typeface="HG丸ｺﾞｼｯｸM-PRO" panose="020F0600000000000000" pitchFamily="50" charset="-128"/>
                <a:ea typeface="HG丸ｺﾞｼｯｸM-PRO" panose="020F0600000000000000" pitchFamily="50" charset="-128"/>
              </a:endParaRPr>
            </a:p>
            <a:p>
              <a:pPr marL="571500" indent="-571500">
                <a:spcAft>
                  <a:spcPts val="600"/>
                </a:spcAft>
                <a:buFont typeface="Wingdings" panose="05000000000000000000" pitchFamily="2" charset="2"/>
                <a:buChar char="l"/>
              </a:pPr>
              <a:r>
                <a:rPr lang="ja-JP" altLang="en-US" sz="2800" b="1" u="sng" dirty="0">
                  <a:solidFill>
                    <a:schemeClr val="bg1"/>
                  </a:solidFill>
                  <a:latin typeface="HG丸ｺﾞｼｯｸM-PRO" panose="020F0600000000000000" pitchFamily="50" charset="-128"/>
                  <a:ea typeface="HG丸ｺﾞｼｯｸM-PRO" panose="020F0600000000000000" pitchFamily="50" charset="-128"/>
                </a:rPr>
                <a:t>災害と</a:t>
              </a:r>
              <a:r>
                <a:rPr lang="ja-JP" altLang="en-US" sz="2800" b="1" u="sng" dirty="0" smtClean="0">
                  <a:solidFill>
                    <a:schemeClr val="bg1"/>
                  </a:solidFill>
                  <a:latin typeface="HG丸ｺﾞｼｯｸM-PRO" panose="020F0600000000000000" pitchFamily="50" charset="-128"/>
                  <a:ea typeface="HG丸ｺﾞｼｯｸM-PRO" panose="020F0600000000000000" pitchFamily="50" charset="-128"/>
                </a:rPr>
                <a:t>は</a:t>
              </a:r>
              <a:endParaRPr lang="en-US" altLang="ja-JP" sz="2800" b="1" u="sng" dirty="0" smtClean="0">
                <a:solidFill>
                  <a:schemeClr val="bg1"/>
                </a:solidFill>
                <a:latin typeface="HG丸ｺﾞｼｯｸM-PRO" panose="020F0600000000000000" pitchFamily="50" charset="-128"/>
                <a:ea typeface="HG丸ｺﾞｼｯｸM-PRO" panose="020F0600000000000000" pitchFamily="50" charset="-128"/>
              </a:endParaRPr>
            </a:p>
            <a:p>
              <a:pPr>
                <a:spcAft>
                  <a:spcPts val="600"/>
                </a:spcAft>
              </a:pP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　　⇒大雨・暴風・地震・津波・火山など　　　　</a:t>
              </a:r>
              <a:endParaRPr lang="en-US" altLang="ja-JP" sz="2800" b="1" dirty="0" smtClean="0">
                <a:solidFill>
                  <a:schemeClr val="bg1"/>
                </a:solidFill>
                <a:latin typeface="HG丸ｺﾞｼｯｸM-PRO" panose="020F0600000000000000" pitchFamily="50" charset="-128"/>
                <a:ea typeface="HG丸ｺﾞｼｯｸM-PRO" panose="020F0600000000000000" pitchFamily="50" charset="-128"/>
              </a:endParaRPr>
            </a:p>
            <a:p>
              <a:pPr>
                <a:spcAft>
                  <a:spcPts val="600"/>
                </a:spcAft>
              </a:pP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　　　に</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よっておきる</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被害</a:t>
              </a:r>
              <a:endParaRPr lang="en-US" altLang="ja-JP" sz="2800" b="1" dirty="0" smtClean="0">
                <a:solidFill>
                  <a:schemeClr val="bg1"/>
                </a:solidFill>
                <a:latin typeface="HG丸ｺﾞｼｯｸM-PRO" panose="020F0600000000000000" pitchFamily="50" charset="-128"/>
                <a:ea typeface="HG丸ｺﾞｼｯｸM-PRO" panose="020F0600000000000000" pitchFamily="50" charset="-128"/>
              </a:endParaRPr>
            </a:p>
            <a:p>
              <a:pPr marL="571500" indent="-571500">
                <a:lnSpc>
                  <a:spcPts val="1200"/>
                </a:lnSpc>
                <a:spcAft>
                  <a:spcPts val="600"/>
                </a:spcAft>
                <a:buFont typeface="Wingdings" panose="05000000000000000000" pitchFamily="2" charset="2"/>
                <a:buChar char="u"/>
              </a:pP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a:p>
              <a:pPr marL="571500" indent="-571500">
                <a:spcAft>
                  <a:spcPts val="600"/>
                </a:spcAft>
                <a:buFont typeface="Wingdings" panose="05000000000000000000" pitchFamily="2" charset="2"/>
                <a:buChar char="l"/>
              </a:pPr>
              <a:r>
                <a:rPr lang="ja-JP" altLang="en-US" sz="2800" b="1" u="sng" dirty="0" smtClean="0">
                  <a:solidFill>
                    <a:schemeClr val="bg1"/>
                  </a:solidFill>
                  <a:latin typeface="HG丸ｺﾞｼｯｸM-PRO" panose="020F0600000000000000" pitchFamily="50" charset="-128"/>
                  <a:ea typeface="HG丸ｺﾞｼｯｸM-PRO" panose="020F0600000000000000" pitchFamily="50" charset="-128"/>
                </a:rPr>
                <a:t>防災の目的</a:t>
              </a:r>
              <a:endParaRPr lang="en-US" altLang="ja-JP" sz="2800" b="1" u="sng" dirty="0" smtClean="0">
                <a:solidFill>
                  <a:schemeClr val="bg1"/>
                </a:solidFill>
                <a:latin typeface="HG丸ｺﾞｼｯｸM-PRO" panose="020F0600000000000000" pitchFamily="50" charset="-128"/>
                <a:ea typeface="HG丸ｺﾞｼｯｸM-PRO" panose="020F0600000000000000" pitchFamily="50" charset="-128"/>
              </a:endParaRPr>
            </a:p>
            <a:p>
              <a:pPr>
                <a:spcAft>
                  <a:spcPts val="600"/>
                </a:spcAft>
              </a:pP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　　⇒自分の命を守ること</a:t>
              </a:r>
              <a:endParaRPr lang="en-US" altLang="ja-JP" sz="2800" b="1" dirty="0" smtClean="0">
                <a:solidFill>
                  <a:schemeClr val="bg1"/>
                </a:solidFill>
                <a:latin typeface="HG丸ｺﾞｼｯｸM-PRO" panose="020F0600000000000000" pitchFamily="50" charset="-128"/>
                <a:ea typeface="HG丸ｺﾞｼｯｸM-PRO" panose="020F0600000000000000" pitchFamily="50" charset="-128"/>
              </a:endParaRPr>
            </a:p>
            <a:p>
              <a:pPr>
                <a:spcAft>
                  <a:spcPts val="600"/>
                </a:spcAft>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　</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　　まわりの人の命を守ること</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bwMode="auto">
            <a:xfrm>
              <a:off x="6156328" y="2859938"/>
              <a:ext cx="738000" cy="432000"/>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smtClean="0">
                <a:ln>
                  <a:noFill/>
                </a:ln>
                <a:solidFill>
                  <a:schemeClr val="bg1"/>
                </a:solidFill>
                <a:effectLst/>
                <a:latin typeface="Times New Roman" pitchFamily="18" charset="0"/>
                <a:ea typeface="ＭＳ Ｐゴシック" pitchFamily="50" charset="-128"/>
              </a:endParaRPr>
            </a:p>
          </p:txBody>
        </p:sp>
      </p:grpSp>
      <p:sp>
        <p:nvSpPr>
          <p:cNvPr id="17" name="タイトル 3"/>
          <p:cNvSpPr txBox="1">
            <a:spLocks/>
          </p:cNvSpPr>
          <p:nvPr/>
        </p:nvSpPr>
        <p:spPr bwMode="auto">
          <a:xfrm>
            <a:off x="457200" y="40957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2pPr>
            <a:lvl3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3pPr>
            <a:lvl4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4pPr>
            <a:lvl5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5pPr>
            <a:lvl6pPr marL="4572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6pPr>
            <a:lvl7pPr marL="9144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7pPr>
            <a:lvl8pPr marL="13716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8pPr>
            <a:lvl9pPr marL="18288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9pPr>
          </a:lstStyle>
          <a:p>
            <a:r>
              <a:rPr lang="ja-JP" altLang="en-US" kern="0" dirty="0" smtClean="0">
                <a:solidFill>
                  <a:schemeClr val="tx1"/>
                </a:solidFill>
              </a:rPr>
              <a:t>防災について考える</a:t>
            </a:r>
            <a:endParaRPr lang="ja-JP" altLang="en-US" kern="0" dirty="0">
              <a:solidFill>
                <a:schemeClr val="tx1"/>
              </a:solidFill>
            </a:endParaRPr>
          </a:p>
        </p:txBody>
      </p:sp>
    </p:spTree>
    <p:extLst>
      <p:ext uri="{BB962C8B-B14F-4D97-AF65-F5344CB8AC3E}">
        <p14:creationId xmlns:p14="http://schemas.microsoft.com/office/powerpoint/2010/main" val="7304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322310" y="692696"/>
            <a:ext cx="6408712" cy="5184576"/>
          </a:xfrm>
          <a:prstGeom prst="round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5400" dirty="0" smtClean="0">
                <a:solidFill>
                  <a:srgbClr val="0000FF"/>
                </a:solidFill>
                <a:latin typeface="HGP創英角ﾎﾟｯﾌﾟ体" panose="040B0A00000000000000" pitchFamily="50" charset="-128"/>
                <a:ea typeface="HGP創英角ﾎﾟｯﾌﾟ体" panose="040B0A00000000000000" pitchFamily="50" charset="-128"/>
              </a:rPr>
              <a:t>すすめ方</a:t>
            </a:r>
            <a:endParaRPr kumimoji="1" lang="en-US" altLang="ja-JP" sz="5400" dirty="0" smtClean="0">
              <a:solidFill>
                <a:srgbClr val="0000FF"/>
              </a:solidFill>
              <a:latin typeface="HGP創英角ﾎﾟｯﾌﾟ体" panose="040B0A00000000000000" pitchFamily="50" charset="-128"/>
              <a:ea typeface="HGP創英角ﾎﾟｯﾌﾟ体" panose="040B0A00000000000000" pitchFamily="50" charset="-128"/>
            </a:endParaRPr>
          </a:p>
          <a:p>
            <a:pPr>
              <a:lnSpc>
                <a:spcPct val="150000"/>
              </a:lnSpc>
              <a:spcAft>
                <a:spcPts val="600"/>
              </a:spcAft>
            </a:pPr>
            <a:r>
              <a:rPr lang="ja-JP" altLang="en-US" sz="36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　　　　</a:t>
            </a:r>
            <a:r>
              <a:rPr lang="ja-JP" altLang="en-US"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１</a:t>
            </a:r>
            <a:r>
              <a:rPr lang="ja-JP" altLang="en-US" sz="36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　</a:t>
            </a:r>
            <a:r>
              <a:rPr lang="ja-JP" altLang="en-US"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考える</a:t>
            </a:r>
            <a:endParaRPr lang="en-US" altLang="ja-JP"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endParaRPr>
          </a:p>
          <a:p>
            <a:pPr>
              <a:lnSpc>
                <a:spcPct val="150000"/>
              </a:lnSpc>
              <a:spcAft>
                <a:spcPts val="600"/>
              </a:spcAft>
            </a:pPr>
            <a:r>
              <a:rPr kumimoji="1" lang="ja-JP" altLang="en-US" sz="36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　　　　</a:t>
            </a:r>
            <a:r>
              <a:rPr kumimoji="1" lang="ja-JP" altLang="en-US"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２</a:t>
            </a:r>
            <a:r>
              <a:rPr kumimoji="1" lang="ja-JP" altLang="en-US" sz="36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　</a:t>
            </a:r>
            <a:r>
              <a:rPr kumimoji="1" lang="ja-JP" altLang="en-US"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話し合う</a:t>
            </a:r>
            <a:endParaRPr kumimoji="1" lang="en-US" altLang="ja-JP"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endParaRPr>
          </a:p>
          <a:p>
            <a:pPr>
              <a:lnSpc>
                <a:spcPct val="150000"/>
              </a:lnSpc>
              <a:spcAft>
                <a:spcPts val="600"/>
              </a:spcAft>
            </a:pPr>
            <a:r>
              <a:rPr lang="ja-JP" altLang="en-US" sz="36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　　　　</a:t>
            </a:r>
            <a:r>
              <a:rPr lang="ja-JP" altLang="en-US"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３　発表する</a:t>
            </a:r>
            <a:endParaRPr lang="en-US" altLang="ja-JP" sz="4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endParaRPr>
          </a:p>
        </p:txBody>
      </p:sp>
      <p:pic>
        <p:nvPicPr>
          <p:cNvPr id="5" name="Picture 15" descr="D:\【資料】 [広報] イラスト_はれるんポーズ各種\20091119102836\harerun-c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028" y="4582605"/>
            <a:ext cx="2231485" cy="223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7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457200" y="40957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2pPr>
            <a:lvl3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3pPr>
            <a:lvl4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4pPr>
            <a:lvl5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5pPr>
            <a:lvl6pPr marL="4572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6pPr>
            <a:lvl7pPr marL="9144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7pPr>
            <a:lvl8pPr marL="13716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8pPr>
            <a:lvl9pPr marL="18288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9pPr>
          </a:lstStyle>
          <a:p>
            <a:r>
              <a:rPr lang="ja-JP" altLang="en-US" kern="0" dirty="0" smtClean="0">
                <a:solidFill>
                  <a:schemeClr val="tx1"/>
                </a:solidFill>
              </a:rPr>
              <a:t>火山が噴火したら・・・</a:t>
            </a:r>
            <a:endParaRPr lang="ja-JP" altLang="en-US" kern="0" dirty="0">
              <a:solidFill>
                <a:schemeClr val="tx1"/>
              </a:solidFill>
            </a:endParaRPr>
          </a:p>
        </p:txBody>
      </p:sp>
      <p:pic>
        <p:nvPicPr>
          <p:cNvPr id="7" name="Picture 2" descr="http://jsusr16.met.kishou.go.jp/koho/character/poses_s/04x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053" y="4789429"/>
            <a:ext cx="1279748" cy="1906826"/>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1619671" y="5229200"/>
            <a:ext cx="5400601" cy="1296144"/>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sz="2800" dirty="0" smtClean="0">
                <a:solidFill>
                  <a:schemeClr val="tx2">
                    <a:lumMod val="50000"/>
                  </a:schemeClr>
                </a:solidFill>
                <a:latin typeface="HGP創英角ﾎﾟｯﾌﾟ体" panose="040B0A00000000000000" pitchFamily="50" charset="-128"/>
                <a:ea typeface="HGP創英角ﾎﾟｯﾌﾟ体" panose="040B0A00000000000000" pitchFamily="50" charset="-128"/>
              </a:rPr>
              <a:t>火山が噴火したときに</a:t>
            </a:r>
            <a:r>
              <a:rPr lang="ja-JP" altLang="en-US" sz="2800" dirty="0">
                <a:solidFill>
                  <a:schemeClr val="tx2">
                    <a:lumMod val="50000"/>
                  </a:schemeClr>
                </a:solidFill>
                <a:latin typeface="HGP創英角ﾎﾟｯﾌﾟ体" panose="040B0A00000000000000" pitchFamily="50" charset="-128"/>
                <a:ea typeface="HGP創英角ﾎﾟｯﾌﾟ体" panose="040B0A00000000000000" pitchFamily="50" charset="-128"/>
              </a:rPr>
              <a:t>、どんな</a:t>
            </a:r>
            <a:endParaRPr lang="en-US" altLang="ja-JP" sz="2800" dirty="0">
              <a:solidFill>
                <a:schemeClr val="tx2">
                  <a:lumMod val="50000"/>
                </a:schemeClr>
              </a:solidFill>
              <a:latin typeface="HGP創英角ﾎﾟｯﾌﾟ体" panose="040B0A00000000000000" pitchFamily="50" charset="-128"/>
              <a:ea typeface="HGP創英角ﾎﾟｯﾌﾟ体" panose="040B0A00000000000000" pitchFamily="50" charset="-128"/>
            </a:endParaRPr>
          </a:p>
          <a:p>
            <a:pPr algn="ctr">
              <a:spcAft>
                <a:spcPts val="600"/>
              </a:spcAft>
            </a:pPr>
            <a:r>
              <a:rPr lang="ja-JP" altLang="en-US" sz="2800" dirty="0">
                <a:solidFill>
                  <a:schemeClr val="tx2">
                    <a:lumMod val="50000"/>
                  </a:schemeClr>
                </a:solidFill>
                <a:latin typeface="HGP創英角ﾎﾟｯﾌﾟ体" panose="040B0A00000000000000" pitchFamily="50" charset="-128"/>
                <a:ea typeface="HGP創英角ﾎﾟｯﾌﾟ体" panose="040B0A00000000000000" pitchFamily="50" charset="-128"/>
              </a:rPr>
              <a:t>危険があるか考えてみよう</a:t>
            </a:r>
          </a:p>
        </p:txBody>
      </p:sp>
      <p:pic>
        <p:nvPicPr>
          <p:cNvPr id="3" name="vo_0.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11730" b="10826"/>
          <a:stretch/>
        </p:blipFill>
        <p:spPr>
          <a:xfrm>
            <a:off x="1115616" y="1411707"/>
            <a:ext cx="5580802" cy="3241429"/>
          </a:xfrm>
          <a:prstGeom prst="rect">
            <a:avLst/>
          </a:prstGeom>
        </p:spPr>
      </p:pic>
    </p:spTree>
    <p:extLst>
      <p:ext uri="{BB962C8B-B14F-4D97-AF65-F5344CB8AC3E}">
        <p14:creationId xmlns:p14="http://schemas.microsoft.com/office/powerpoint/2010/main" val="936682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635204" cy="4817534"/>
          </a:xfrm>
          <a:prstGeom prst="rect">
            <a:avLst/>
          </a:prstGeom>
        </p:spPr>
      </p:pic>
      <p:sp>
        <p:nvSpPr>
          <p:cNvPr id="4" name="コンテンツ プレースホルダー 2"/>
          <p:cNvSpPr txBox="1">
            <a:spLocks/>
          </p:cNvSpPr>
          <p:nvPr/>
        </p:nvSpPr>
        <p:spPr>
          <a:xfrm>
            <a:off x="827584" y="1340768"/>
            <a:ext cx="7093296"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Clr>
                <a:srgbClr val="000000">
                  <a:lumMod val="50000"/>
                  <a:lumOff val="50000"/>
                </a:srgbClr>
              </a:buClr>
              <a:buFont typeface="Arial" pitchFamily="34" charset="0"/>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火山が噴火したときに、</a:t>
            </a:r>
            <a:endParaRPr lang="en-US" altLang="ja-JP" sz="2800" spc="-20" dirty="0" smtClean="0">
              <a:solidFill>
                <a:schemeClr val="bg1"/>
              </a:solidFill>
              <a:latin typeface="HG丸ｺﾞｼｯｸM-PRO" panose="020F0600000000000000" pitchFamily="50" charset="-128"/>
              <a:ea typeface="HG丸ｺﾞｼｯｸM-PRO" panose="020F0600000000000000" pitchFamily="50" charset="-128"/>
            </a:endParaRPr>
          </a:p>
          <a:p>
            <a:pPr marL="0" indent="0" algn="just">
              <a:buClr>
                <a:srgbClr val="000000">
                  <a:lumMod val="50000"/>
                  <a:lumOff val="50000"/>
                </a:srgbClr>
              </a:buClr>
              <a:buFont typeface="Arial" pitchFamily="34" charset="0"/>
              <a:buNone/>
            </a:pP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sz="2800" spc="-20" dirty="0">
                <a:solidFill>
                  <a:schemeClr val="bg1"/>
                </a:solidFill>
                <a:latin typeface="HG丸ｺﾞｼｯｸM-PRO" panose="020F0600000000000000" pitchFamily="50" charset="-128"/>
                <a:ea typeface="HG丸ｺﾞｼｯｸM-PRO" panose="020F0600000000000000" pitchFamily="50" charset="-128"/>
              </a:rPr>
              <a:t>　</a:t>
            </a:r>
            <a:r>
              <a:rPr lang="ja-JP" altLang="en-US" sz="2800" spc="-20" dirty="0" smtClean="0">
                <a:solidFill>
                  <a:schemeClr val="bg1"/>
                </a:solidFill>
                <a:latin typeface="HG丸ｺﾞｼｯｸM-PRO" panose="020F0600000000000000" pitchFamily="50" charset="-128"/>
                <a:ea typeface="HG丸ｺﾞｼｯｸM-PRO" panose="020F0600000000000000" pitchFamily="50" charset="-128"/>
              </a:rPr>
              <a:t>どんなことがおきると思いますか？</a:t>
            </a:r>
            <a:endParaRPr lang="en-US" altLang="ja-JP" sz="2800" spc="-20" dirty="0" smtClean="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814025780"/>
              </p:ext>
            </p:extLst>
          </p:nvPr>
        </p:nvGraphicFramePr>
        <p:xfrm>
          <a:off x="1079612" y="2636912"/>
          <a:ext cx="6984776" cy="2713987"/>
        </p:xfrm>
        <a:graphic>
          <a:graphicData uri="http://schemas.openxmlformats.org/drawingml/2006/table">
            <a:tbl>
              <a:tblPr firstRow="1" bandRow="1">
                <a:tableStyleId>{5940675A-B579-460E-94D1-54222C63F5DA}</a:tableStyleId>
              </a:tblPr>
              <a:tblGrid>
                <a:gridCol w="2406519"/>
                <a:gridCol w="4578257"/>
              </a:tblGrid>
              <a:tr h="457421">
                <a:tc>
                  <a:txBody>
                    <a:bodyPr/>
                    <a:lstStyle/>
                    <a:p>
                      <a:pPr marL="0" algn="ctr" defTabSz="914400" rtl="0" eaLnBrk="1" latinLnBrk="0" hangingPunct="1"/>
                      <a:r>
                        <a:rPr kumimoji="1" lang="ja-JP" altLang="en-US" sz="3200" kern="1200" dirty="0" smtClean="0">
                          <a:solidFill>
                            <a:schemeClr val="bg1"/>
                          </a:solidFill>
                          <a:latin typeface="HG丸ｺﾞｼｯｸM-PRO" panose="020F0600000000000000" pitchFamily="50" charset="-128"/>
                          <a:ea typeface="HG丸ｺﾞｼｯｸM-PRO" panose="020F0600000000000000" pitchFamily="50" charset="-128"/>
                          <a:cs typeface="+mn-cs"/>
                        </a:rPr>
                        <a:t>何がおきる</a:t>
                      </a:r>
                      <a:endParaRPr kumimoji="1" lang="ja-JP" altLang="en-US" sz="3200" kern="1200" dirty="0">
                        <a:solidFill>
                          <a:schemeClr val="bg1"/>
                        </a:solidFill>
                        <a:latin typeface="HG丸ｺﾞｼｯｸM-PRO" panose="020F0600000000000000" pitchFamily="50" charset="-128"/>
                        <a:ea typeface="HG丸ｺﾞｼｯｸM-PRO" panose="020F0600000000000000" pitchFamily="50"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endParaRPr kumimoji="1" lang="ja-JP" altLang="en-US" sz="3200" kern="1200" dirty="0">
                        <a:solidFill>
                          <a:schemeClr val="bg1"/>
                        </a:solidFill>
                        <a:latin typeface="HG丸ｺﾞｼｯｸM-PRO" panose="020F0600000000000000" pitchFamily="50" charset="-128"/>
                        <a:ea typeface="HG丸ｺﾞｼｯｸM-PRO" panose="020F0600000000000000" pitchFamily="50"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134867">
                <a:tc>
                  <a:txBody>
                    <a:bodyPr/>
                    <a:lstStyle/>
                    <a:p>
                      <a:pPr algn="ct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320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7" name="テキスト ボックス 2"/>
          <p:cNvSpPr txBox="1">
            <a:spLocks noChangeArrowheads="1"/>
          </p:cNvSpPr>
          <p:nvPr/>
        </p:nvSpPr>
        <p:spPr bwMode="auto">
          <a:xfrm>
            <a:off x="781125" y="3269883"/>
            <a:ext cx="28051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lgn="ctr">
              <a:lnSpc>
                <a:spcPct val="150000"/>
              </a:lnSpc>
              <a:spcBef>
                <a:spcPct val="0"/>
              </a:spcBef>
              <a:buFontTx/>
              <a:buNone/>
            </a:pPr>
            <a:r>
              <a:rPr lang="ja-JP" altLang="en-US" sz="2800" b="1" dirty="0">
                <a:solidFill>
                  <a:srgbClr val="FFFF66"/>
                </a:solidFill>
                <a:latin typeface="HG創英角ﾎﾟｯﾌﾟ体" pitchFamily="49" charset="-128"/>
                <a:ea typeface="HG創英角ﾎﾟｯﾌﾟ体" pitchFamily="49" charset="-128"/>
              </a:rPr>
              <a:t>ここに</a:t>
            </a:r>
            <a:r>
              <a:rPr lang="ja-JP" altLang="en-US" sz="2800" b="1" dirty="0" smtClean="0">
                <a:solidFill>
                  <a:srgbClr val="FFFF66"/>
                </a:solidFill>
                <a:latin typeface="HG創英角ﾎﾟｯﾌﾟ体" pitchFamily="49" charset="-128"/>
                <a:ea typeface="HG創英角ﾎﾟｯﾌﾟ体" pitchFamily="49" charset="-128"/>
              </a:rPr>
              <a:t>色々</a:t>
            </a:r>
            <a:endParaRPr lang="en-US" altLang="ja-JP" sz="2800" b="1" dirty="0" smtClean="0">
              <a:solidFill>
                <a:srgbClr val="FFFF66"/>
              </a:solidFill>
              <a:latin typeface="HG創英角ﾎﾟｯﾌﾟ体" pitchFamily="49" charset="-128"/>
              <a:ea typeface="HG創英角ﾎﾟｯﾌﾟ体" pitchFamily="49" charset="-128"/>
            </a:endParaRPr>
          </a:p>
          <a:p>
            <a:pPr algn="ctr">
              <a:lnSpc>
                <a:spcPct val="150000"/>
              </a:lnSpc>
              <a:spcBef>
                <a:spcPct val="0"/>
              </a:spcBef>
              <a:buFontTx/>
              <a:buNone/>
            </a:pPr>
            <a:r>
              <a:rPr lang="ja-JP" altLang="en-US" sz="2800" b="1" dirty="0" smtClean="0">
                <a:solidFill>
                  <a:srgbClr val="FFFF66"/>
                </a:solidFill>
                <a:latin typeface="HG創英角ﾎﾟｯﾌﾟ体" pitchFamily="49" charset="-128"/>
                <a:ea typeface="HG創英角ﾎﾟｯﾌﾟ体" pitchFamily="49" charset="-128"/>
              </a:rPr>
              <a:t>書いて</a:t>
            </a:r>
            <a:endParaRPr lang="en-US" altLang="ja-JP" sz="2800" b="1" dirty="0">
              <a:solidFill>
                <a:srgbClr val="FFFF66"/>
              </a:solidFill>
              <a:latin typeface="HG創英角ﾎﾟｯﾌﾟ体" pitchFamily="49" charset="-128"/>
              <a:ea typeface="HG創英角ﾎﾟｯﾌﾟ体" pitchFamily="49" charset="-128"/>
            </a:endParaRPr>
          </a:p>
          <a:p>
            <a:pPr algn="ctr">
              <a:lnSpc>
                <a:spcPct val="150000"/>
              </a:lnSpc>
              <a:spcBef>
                <a:spcPct val="0"/>
              </a:spcBef>
              <a:buFontTx/>
              <a:buNone/>
            </a:pPr>
            <a:r>
              <a:rPr lang="ja-JP" altLang="en-US" sz="2800" b="1" dirty="0">
                <a:solidFill>
                  <a:srgbClr val="FFFF66"/>
                </a:solidFill>
                <a:latin typeface="HG創英角ﾎﾟｯﾌﾟ体" pitchFamily="49" charset="-128"/>
                <a:ea typeface="HG創英角ﾎﾟｯﾌﾟ体" pitchFamily="49" charset="-128"/>
              </a:rPr>
              <a:t>ください！</a:t>
            </a:r>
          </a:p>
        </p:txBody>
      </p:sp>
      <p:sp>
        <p:nvSpPr>
          <p:cNvPr id="21" name="タイトル 3"/>
          <p:cNvSpPr txBox="1">
            <a:spLocks/>
          </p:cNvSpPr>
          <p:nvPr/>
        </p:nvSpPr>
        <p:spPr bwMode="auto">
          <a:xfrm>
            <a:off x="457200" y="40957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2pPr>
            <a:lvl3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3pPr>
            <a:lvl4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4pPr>
            <a:lvl5pPr algn="l" rtl="0" eaLnBrk="0" fontAlgn="base" hangingPunct="0">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5pPr>
            <a:lvl6pPr marL="4572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6pPr>
            <a:lvl7pPr marL="9144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7pPr>
            <a:lvl8pPr marL="13716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8pPr>
            <a:lvl9pPr marL="1828800" algn="l" rtl="0" fontAlgn="base">
              <a:spcBef>
                <a:spcPct val="0"/>
              </a:spcBef>
              <a:spcAft>
                <a:spcPct val="0"/>
              </a:spcAft>
              <a:defRPr kumimoji="1" sz="4000" b="1">
                <a:solidFill>
                  <a:schemeClr val="bg2"/>
                </a:solidFill>
                <a:effectLst>
                  <a:outerShdw blurRad="38100" dist="38100" dir="2700000" algn="tl">
                    <a:srgbClr val="C0C0C0"/>
                  </a:outerShdw>
                </a:effectLst>
                <a:latin typeface="Arial" pitchFamily="34" charset="0"/>
                <a:ea typeface="ＭＳ Ｐゴシック" pitchFamily="50" charset="-128"/>
              </a:defRPr>
            </a:lvl9pPr>
          </a:lstStyle>
          <a:p>
            <a:r>
              <a:rPr lang="ja-JP" altLang="en-US" kern="0" dirty="0">
                <a:solidFill>
                  <a:schemeClr val="tx1"/>
                </a:solidFill>
              </a:rPr>
              <a:t>考えてみよう</a:t>
            </a:r>
          </a:p>
        </p:txBody>
      </p:sp>
    </p:spTree>
    <p:extLst>
      <p:ext uri="{BB962C8B-B14F-4D97-AF65-F5344CB8AC3E}">
        <p14:creationId xmlns:p14="http://schemas.microsoft.com/office/powerpoint/2010/main" val="122267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89" y="1385901"/>
            <a:ext cx="5688632" cy="4505397"/>
          </a:xfrm>
          <a:prstGeom prst="rect">
            <a:avLst/>
          </a:prstGeom>
        </p:spPr>
      </p:pic>
      <p:sp>
        <p:nvSpPr>
          <p:cNvPr id="86019" name="Rectangle 7"/>
          <p:cNvSpPr>
            <a:spLocks noChangeArrowheads="1"/>
          </p:cNvSpPr>
          <p:nvPr/>
        </p:nvSpPr>
        <p:spPr bwMode="auto">
          <a:xfrm>
            <a:off x="539750" y="188913"/>
            <a:ext cx="8229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400" dirty="0" smtClean="0">
                <a:solidFill>
                  <a:srgbClr val="FF0000"/>
                </a:solidFill>
                <a:latin typeface="Arial" charset="0"/>
                <a:ea typeface="HG創英角ﾎﾟｯﾌﾟ体" pitchFamily="49" charset="-128"/>
              </a:rPr>
              <a:t>火山災害のイメージ</a:t>
            </a:r>
            <a:endParaRPr lang="ja-JP" altLang="en-US" sz="4400" dirty="0">
              <a:solidFill>
                <a:srgbClr val="FF0000"/>
              </a:solidFill>
              <a:latin typeface="Arial" charset="0"/>
              <a:ea typeface="HG創英角ﾎﾟｯﾌﾟ体" pitchFamily="49" charset="-128"/>
            </a:endParaRPr>
          </a:p>
        </p:txBody>
      </p:sp>
      <p:sp>
        <p:nvSpPr>
          <p:cNvPr id="86020" name="Rectangle 8"/>
          <p:cNvSpPr>
            <a:spLocks noChangeArrowheads="1"/>
          </p:cNvSpPr>
          <p:nvPr/>
        </p:nvSpPr>
        <p:spPr bwMode="auto">
          <a:xfrm>
            <a:off x="1619672" y="5723750"/>
            <a:ext cx="2592288" cy="51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None/>
            </a:pPr>
            <a:r>
              <a:rPr lang="ja-JP" altLang="en-US" sz="1600" dirty="0" smtClean="0">
                <a:latin typeface="+mj-ea"/>
                <a:ea typeface="+mj-ea"/>
              </a:rPr>
              <a:t>出典：政府広報オンライン</a:t>
            </a:r>
            <a:endParaRPr lang="en-US" altLang="ja-JP" sz="1600" dirty="0" smtClean="0">
              <a:latin typeface="+mj-ea"/>
              <a:ea typeface="+mj-ea"/>
            </a:endParaRPr>
          </a:p>
        </p:txBody>
      </p:sp>
      <p:sp>
        <p:nvSpPr>
          <p:cNvPr id="3" name="正方形/長方形 2"/>
          <p:cNvSpPr/>
          <p:nvPr/>
        </p:nvSpPr>
        <p:spPr>
          <a:xfrm>
            <a:off x="6120496" y="1630322"/>
            <a:ext cx="2916000" cy="4093428"/>
          </a:xfrm>
          <a:prstGeom prst="rect">
            <a:avLst/>
          </a:prstGeom>
        </p:spPr>
        <p:txBody>
          <a:bodyPr wrap="square">
            <a:spAutoFit/>
          </a:bodyPr>
          <a:lstStyle/>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　火山が噴火すると、</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火山や</a:t>
            </a:r>
            <a:r>
              <a:rPr lang="ja-JP" altLang="en-US" sz="2000" b="1" dirty="0">
                <a:latin typeface="HG丸ｺﾞｼｯｸM-PRO" panose="020F0600000000000000" pitchFamily="50" charset="-128"/>
                <a:ea typeface="HG丸ｺﾞｼｯｸM-PRO" panose="020F0600000000000000" pitchFamily="50" charset="-128"/>
              </a:rPr>
              <a:t>その</a:t>
            </a:r>
            <a:r>
              <a:rPr lang="ja-JP" altLang="en-US" sz="2000" b="1" dirty="0" smtClean="0">
                <a:latin typeface="HG丸ｺﾞｼｯｸM-PRO" panose="020F0600000000000000" pitchFamily="50" charset="-128"/>
                <a:ea typeface="HG丸ｺﾞｼｯｸM-PRO" panose="020F0600000000000000" pitchFamily="50" charset="-128"/>
              </a:rPr>
              <a:t>周辺では</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災害を引きおこす</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さまざまな現象が発生。</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a:latin typeface="HG丸ｺﾞｼｯｸM-PRO" panose="020F0600000000000000" pitchFamily="50" charset="-128"/>
                <a:ea typeface="HG丸ｺﾞｼｯｸM-PRO" panose="020F0600000000000000" pitchFamily="50" charset="-128"/>
              </a:rPr>
              <a:t>　</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　このうち、火山</a:t>
            </a:r>
            <a:r>
              <a:rPr lang="ja-JP" altLang="en-US" sz="2000" b="1" dirty="0">
                <a:latin typeface="HG丸ｺﾞｼｯｸM-PRO" panose="020F0600000000000000" pitchFamily="50" charset="-128"/>
                <a:ea typeface="HG丸ｺﾞｼｯｸM-PRO" panose="020F0600000000000000" pitchFamily="50" charset="-128"/>
              </a:rPr>
              <a:t>灰</a:t>
            </a:r>
            <a:r>
              <a:rPr lang="ja-JP" altLang="en-US" sz="2000" b="1" dirty="0" smtClean="0">
                <a:latin typeface="HG丸ｺﾞｼｯｸM-PRO" panose="020F0600000000000000" pitchFamily="50" charset="-128"/>
                <a:ea typeface="HG丸ｺﾞｼｯｸM-PRO" panose="020F0600000000000000" pitchFamily="50" charset="-128"/>
              </a:rPr>
              <a:t>は</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火山から遠くはなれた</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a:latin typeface="HG丸ｺﾞｼｯｸM-PRO" panose="020F0600000000000000" pitchFamily="50" charset="-128"/>
                <a:ea typeface="HG丸ｺﾞｼｯｸM-PRO" panose="020F0600000000000000" pitchFamily="50" charset="-128"/>
              </a:rPr>
              <a:t>場所</a:t>
            </a:r>
            <a:r>
              <a:rPr lang="ja-JP" altLang="en-US" sz="2000" b="1" dirty="0" smtClean="0">
                <a:latin typeface="HG丸ｺﾞｼｯｸM-PRO" panose="020F0600000000000000" pitchFamily="50" charset="-128"/>
                <a:ea typeface="HG丸ｺﾞｼｯｸM-PRO" panose="020F0600000000000000" pitchFamily="50" charset="-128"/>
              </a:rPr>
              <a:t>まで、風で飛んで</a:t>
            </a:r>
            <a:endParaRPr lang="en-US" altLang="ja-JP" sz="2000" b="1" dirty="0" smtClean="0">
              <a:latin typeface="HG丸ｺﾞｼｯｸM-PRO" panose="020F0600000000000000" pitchFamily="50" charset="-128"/>
              <a:ea typeface="HG丸ｺﾞｼｯｸM-PRO" panose="020F0600000000000000" pitchFamily="50" charset="-128"/>
            </a:endParaRPr>
          </a:p>
          <a:p>
            <a:pPr>
              <a:spcAft>
                <a:spcPts val="1200"/>
              </a:spcAft>
            </a:pPr>
            <a:r>
              <a:rPr lang="ja-JP" altLang="en-US" sz="2000" b="1" dirty="0" smtClean="0">
                <a:latin typeface="HG丸ｺﾞｼｯｸM-PRO" panose="020F0600000000000000" pitchFamily="50" charset="-128"/>
                <a:ea typeface="HG丸ｺﾞｼｯｸM-PRO" panose="020F0600000000000000" pitchFamily="50" charset="-128"/>
              </a:rPr>
              <a:t>いくこともある。</a:t>
            </a:r>
            <a:endParaRPr lang="en-US" altLang="ja-JP" sz="20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220514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p:cNvSpPr>
            <a:spLocks noChangeArrowheads="1"/>
          </p:cNvSpPr>
          <p:nvPr/>
        </p:nvSpPr>
        <p:spPr bwMode="auto">
          <a:xfrm>
            <a:off x="539750" y="188913"/>
            <a:ext cx="8229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400" dirty="0" smtClean="0">
                <a:solidFill>
                  <a:srgbClr val="FF0000"/>
                </a:solidFill>
                <a:latin typeface="Arial" charset="0"/>
                <a:ea typeface="HG創英角ﾎﾟｯﾌﾟ体" pitchFamily="49" charset="-128"/>
              </a:rPr>
              <a:t>噴石（ふんせき）が飛んでくる</a:t>
            </a:r>
            <a:endParaRPr lang="ja-JP" altLang="en-US" sz="4400" dirty="0">
              <a:solidFill>
                <a:srgbClr val="FF0000"/>
              </a:solidFill>
              <a:latin typeface="Arial" charset="0"/>
              <a:ea typeface="HG創英角ﾎﾟｯﾌﾟ体" pitchFamily="49" charset="-128"/>
            </a:endParaRPr>
          </a:p>
        </p:txBody>
      </p:sp>
      <p:sp>
        <p:nvSpPr>
          <p:cNvPr id="86020" name="Rectangle 8"/>
          <p:cNvSpPr>
            <a:spLocks noChangeArrowheads="1"/>
          </p:cNvSpPr>
          <p:nvPr/>
        </p:nvSpPr>
        <p:spPr bwMode="auto">
          <a:xfrm>
            <a:off x="683568" y="5877272"/>
            <a:ext cx="8229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en-US" altLang="ja-JP" sz="2800" dirty="0">
                <a:latin typeface="HGP創英角ﾎﾟｯﾌﾟ体" panose="040B0A00000000000000" pitchFamily="50" charset="-128"/>
                <a:ea typeface="HGP創英角ﾎﾟｯﾌﾟ体" panose="040B0A00000000000000" pitchFamily="50" charset="-128"/>
              </a:rPr>
              <a:t>1986</a:t>
            </a:r>
            <a:r>
              <a:rPr lang="ja-JP" altLang="en-US" sz="2800" dirty="0">
                <a:latin typeface="HGP創英角ﾎﾟｯﾌﾟ体" panose="040B0A00000000000000" pitchFamily="50" charset="-128"/>
                <a:ea typeface="HGP創英角ﾎﾟｯﾌﾟ体" panose="040B0A00000000000000" pitchFamily="50" charset="-128"/>
              </a:rPr>
              <a:t>年</a:t>
            </a:r>
            <a:r>
              <a:rPr lang="en-US" altLang="ja-JP" sz="2800" dirty="0">
                <a:latin typeface="HGP創英角ﾎﾟｯﾌﾟ体" panose="040B0A00000000000000" pitchFamily="50" charset="-128"/>
                <a:ea typeface="HGP創英角ﾎﾟｯﾌﾟ体" panose="040B0A00000000000000" pitchFamily="50" charset="-128"/>
              </a:rPr>
              <a:t>11</a:t>
            </a:r>
            <a:r>
              <a:rPr lang="ja-JP" altLang="en-US" sz="2800" dirty="0">
                <a:latin typeface="HGP創英角ﾎﾟｯﾌﾟ体" panose="040B0A00000000000000" pitchFamily="50" charset="-128"/>
                <a:ea typeface="HGP創英角ﾎﾟｯﾌﾟ体" panose="040B0A00000000000000" pitchFamily="50" charset="-128"/>
              </a:rPr>
              <a:t>月</a:t>
            </a:r>
            <a:r>
              <a:rPr lang="en-US" altLang="ja-JP" sz="2800" dirty="0">
                <a:latin typeface="HGP創英角ﾎﾟｯﾌﾟ体" panose="040B0A00000000000000" pitchFamily="50" charset="-128"/>
                <a:ea typeface="HGP創英角ﾎﾟｯﾌﾟ体" panose="040B0A00000000000000" pitchFamily="50" charset="-128"/>
              </a:rPr>
              <a:t>23</a:t>
            </a:r>
            <a:r>
              <a:rPr lang="ja-JP" altLang="en-US" sz="2800" dirty="0" smtClean="0">
                <a:latin typeface="HGP創英角ﾎﾟｯﾌﾟ体" panose="040B0A00000000000000" pitchFamily="50" charset="-128"/>
                <a:ea typeface="HGP創英角ﾎﾟｯﾌﾟ体" panose="040B0A00000000000000" pitchFamily="50" charset="-128"/>
              </a:rPr>
              <a:t>日</a:t>
            </a:r>
            <a:endParaRPr lang="en-US" altLang="ja-JP" sz="28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800" dirty="0">
                <a:latin typeface="HGP創英角ﾎﾟｯﾌﾟ体" panose="040B0A00000000000000" pitchFamily="50" charset="-128"/>
                <a:ea typeface="HGP創英角ﾎﾟｯﾌﾟ体" panose="040B0A00000000000000" pitchFamily="50" charset="-128"/>
              </a:rPr>
              <a:t>　</a:t>
            </a:r>
            <a:r>
              <a:rPr lang="ja-JP" altLang="en-US" sz="2800" dirty="0" smtClean="0">
                <a:latin typeface="HGP創英角ﾎﾟｯﾌﾟ体" panose="040B0A00000000000000" pitchFamily="50" charset="-128"/>
                <a:ea typeface="HGP創英角ﾎﾟｯﾌﾟ体" panose="040B0A00000000000000" pitchFamily="50" charset="-128"/>
              </a:rPr>
              <a:t>　　　　</a:t>
            </a:r>
            <a:r>
              <a:rPr lang="ja-JP" altLang="en-US" sz="2800" dirty="0" smtClean="0">
                <a:latin typeface="Arial" charset="0"/>
                <a:ea typeface="HG創英角ﾎﾟｯﾌﾟ体" pitchFamily="49" charset="-128"/>
              </a:rPr>
              <a:t>桜島の</a:t>
            </a:r>
            <a:r>
              <a:rPr lang="ja-JP" altLang="en-US" sz="2800" dirty="0">
                <a:latin typeface="Arial" charset="0"/>
                <a:ea typeface="HG創英角ﾎﾟｯﾌﾟ体" pitchFamily="49" charset="-128"/>
              </a:rPr>
              <a:t>噴火に伴う</a:t>
            </a:r>
            <a:r>
              <a:rPr lang="ja-JP" altLang="en-US" sz="2800" dirty="0" smtClean="0">
                <a:latin typeface="Arial" charset="0"/>
                <a:ea typeface="HG創英角ﾎﾟｯﾌﾟ体" pitchFamily="49" charset="-128"/>
              </a:rPr>
              <a:t>噴石であいた穴</a:t>
            </a:r>
            <a:endParaRPr lang="ja-JP" altLang="en-US" sz="2800" dirty="0">
              <a:latin typeface="Arial" charset="0"/>
              <a:ea typeface="HG創英角ﾎﾟｯﾌﾟ体" pitchFamily="49" charset="-128"/>
            </a:endParaRPr>
          </a:p>
        </p:txBody>
      </p:sp>
      <p:pic>
        <p:nvPicPr>
          <p:cNvPr id="6" name="図 5" descr="1986_1123古里町への噴石飛散"/>
          <p:cNvPicPr/>
          <p:nvPr/>
        </p:nvPicPr>
        <p:blipFill>
          <a:blip r:embed="rId3" cstate="print"/>
          <a:srcRect/>
          <a:stretch>
            <a:fillRect/>
          </a:stretch>
        </p:blipFill>
        <p:spPr bwMode="auto">
          <a:xfrm>
            <a:off x="2111732" y="1322285"/>
            <a:ext cx="5085635" cy="381642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8635313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1"/>
          <p:cNvSpPr>
            <a:spLocks noChangeArrowheads="1"/>
          </p:cNvSpPr>
          <p:nvPr/>
        </p:nvSpPr>
        <p:spPr bwMode="auto">
          <a:xfrm>
            <a:off x="539750" y="273050"/>
            <a:ext cx="8229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400" dirty="0" smtClean="0">
                <a:solidFill>
                  <a:srgbClr val="FF0000"/>
                </a:solidFill>
                <a:latin typeface="Arial" charset="0"/>
                <a:ea typeface="HG創英角ﾎﾟｯﾌﾟ体" pitchFamily="49" charset="-128"/>
              </a:rPr>
              <a:t>火砕流（かさいりゅう）</a:t>
            </a:r>
            <a:endParaRPr lang="ja-JP" altLang="en-US" sz="4400" dirty="0">
              <a:solidFill>
                <a:srgbClr val="FF0000"/>
              </a:solidFill>
              <a:latin typeface="Arial" charset="0"/>
              <a:ea typeface="HG創英角ﾎﾟｯﾌﾟ体" pitchFamily="49" charset="-128"/>
            </a:endParaRPr>
          </a:p>
        </p:txBody>
      </p:sp>
      <p:sp>
        <p:nvSpPr>
          <p:cNvPr id="88069" name="Rectangle 8"/>
          <p:cNvSpPr>
            <a:spLocks noChangeArrowheads="1"/>
          </p:cNvSpPr>
          <p:nvPr/>
        </p:nvSpPr>
        <p:spPr bwMode="auto">
          <a:xfrm>
            <a:off x="452934" y="6065490"/>
            <a:ext cx="831641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en-US" altLang="ja-JP" sz="2400" dirty="0" smtClean="0">
                <a:latin typeface="HGP創英角ﾎﾟｯﾌﾟ体" panose="040B0A00000000000000" pitchFamily="50" charset="-128"/>
                <a:ea typeface="HGP創英角ﾎﾟｯﾌﾟ体" panose="040B0A00000000000000" pitchFamily="50" charset="-128"/>
              </a:rPr>
              <a:t>2008</a:t>
            </a:r>
            <a:r>
              <a:rPr lang="ja-JP" altLang="en-US" sz="2400" dirty="0">
                <a:latin typeface="HGP創英角ﾎﾟｯﾌﾟ体" panose="040B0A00000000000000" pitchFamily="50" charset="-128"/>
                <a:ea typeface="HGP創英角ﾎﾟｯﾌﾟ体" panose="040B0A00000000000000" pitchFamily="50" charset="-128"/>
              </a:rPr>
              <a:t>年２月６日　</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smtClean="0">
                <a:latin typeface="HGP創英角ﾎﾟｯﾌﾟ体" panose="040B0A00000000000000" pitchFamily="50" charset="-128"/>
                <a:ea typeface="HGP創英角ﾎﾟｯﾌﾟ体" panose="040B0A00000000000000" pitchFamily="50" charset="-128"/>
              </a:rPr>
              <a:t>　　　　　桜島</a:t>
            </a:r>
            <a:r>
              <a:rPr lang="ja-JP" altLang="en-US" sz="2400" dirty="0">
                <a:latin typeface="HGP創英角ﾎﾟｯﾌﾟ体" panose="040B0A00000000000000" pitchFamily="50" charset="-128"/>
                <a:ea typeface="HGP創英角ﾎﾟｯﾌﾟ体" panose="040B0A00000000000000" pitchFamily="50" charset="-128"/>
              </a:rPr>
              <a:t>昭和火口の噴火に伴い発生した</a:t>
            </a:r>
            <a:r>
              <a:rPr lang="ja-JP" altLang="en-US" sz="2400" dirty="0" smtClean="0">
                <a:latin typeface="HGP創英角ﾎﾟｯﾌﾟ体" panose="040B0A00000000000000" pitchFamily="50" charset="-128"/>
                <a:ea typeface="HGP創英角ﾎﾟｯﾌﾟ体" panose="040B0A00000000000000" pitchFamily="50" charset="-128"/>
              </a:rPr>
              <a:t>火砕流</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smtClean="0">
                <a:latin typeface="HGP創英角ﾎﾟｯﾌﾟ体" panose="040B0A00000000000000" pitchFamily="50" charset="-128"/>
                <a:ea typeface="HGP創英角ﾎﾟｯﾌﾟ体" panose="040B0A00000000000000" pitchFamily="50" charset="-128"/>
              </a:rPr>
              <a:t>　　　　　　（</a:t>
            </a:r>
            <a:r>
              <a:rPr lang="ja-JP" altLang="en-US" sz="2400" dirty="0">
                <a:latin typeface="HGP創英角ﾎﾟｯﾌﾟ体" panose="040B0A00000000000000" pitchFamily="50" charset="-128"/>
                <a:ea typeface="HGP創英角ﾎﾟｯﾌﾟ体" panose="040B0A00000000000000" pitchFamily="50" charset="-128"/>
              </a:rPr>
              <a:t>火口から東へ</a:t>
            </a:r>
            <a:r>
              <a:rPr lang="en-US" altLang="ja-JP" sz="2400" dirty="0" smtClean="0">
                <a:latin typeface="HGP創英角ﾎﾟｯﾌﾟ体" panose="040B0A00000000000000" pitchFamily="50" charset="-128"/>
                <a:ea typeface="HGP創英角ﾎﾟｯﾌﾟ体" panose="040B0A00000000000000" pitchFamily="50" charset="-128"/>
              </a:rPr>
              <a:t>1.5km</a:t>
            </a:r>
            <a:r>
              <a:rPr lang="ja-JP" altLang="en-US" sz="2400" dirty="0">
                <a:latin typeface="HGP創英角ﾎﾟｯﾌﾟ体" panose="040B0A00000000000000" pitchFamily="50" charset="-128"/>
                <a:ea typeface="HGP創英角ﾎﾟｯﾌﾟ体" panose="040B0A00000000000000" pitchFamily="50" charset="-128"/>
              </a:rPr>
              <a:t>流れ下る</a:t>
            </a:r>
            <a:r>
              <a:rPr lang="ja-JP" altLang="en-US" sz="2400" dirty="0" smtClean="0">
                <a:latin typeface="HGP創英角ﾎﾟｯﾌﾟ体" panose="040B0A00000000000000" pitchFamily="50" charset="-128"/>
                <a:ea typeface="HGP創英角ﾎﾟｯﾌﾟ体" panose="040B0A00000000000000" pitchFamily="50" charset="-128"/>
              </a:rPr>
              <a:t>）</a:t>
            </a:r>
            <a:endParaRPr lang="ja-JP" altLang="en-US" sz="2400" dirty="0">
              <a:latin typeface="HGP創英角ﾎﾟｯﾌﾟ体" panose="040B0A00000000000000" pitchFamily="50" charset="-128"/>
              <a:ea typeface="HGP創英角ﾎﾟｯﾌﾟ体" panose="040B0A00000000000000" pitchFamily="50" charset="-128"/>
            </a:endParaRPr>
          </a:p>
          <a:p>
            <a:pPr>
              <a:spcBef>
                <a:spcPct val="0"/>
              </a:spcBef>
              <a:buNone/>
            </a:pPr>
            <a:endParaRPr lang="ja-JP" altLang="en-US" sz="2400" dirty="0">
              <a:latin typeface="Arial" charset="0"/>
              <a:ea typeface="HG創英角ﾎﾟｯﾌﾟ体" pitchFamily="49" charset="-128"/>
            </a:endParaRPr>
          </a:p>
          <a:p>
            <a:pPr eaLnBrk="1" hangingPunct="1">
              <a:spcBef>
                <a:spcPct val="0"/>
              </a:spcBef>
              <a:buFontTx/>
              <a:buNone/>
            </a:pPr>
            <a:endParaRPr lang="ja-JP" altLang="en-US" sz="2400" dirty="0">
              <a:latin typeface="Arial" charset="0"/>
              <a:ea typeface="HG創英角ﾎﾟｯﾌﾟ体" pitchFamily="49" charset="-128"/>
            </a:endParaRPr>
          </a:p>
        </p:txBody>
      </p:sp>
      <p:pic>
        <p:nvPicPr>
          <p:cNvPr id="8" name="図 7" descr="20080206桜島火砕流"/>
          <p:cNvPicPr/>
          <p:nvPr/>
        </p:nvPicPr>
        <p:blipFill>
          <a:blip r:embed="rId3" cstate="print"/>
          <a:srcRect/>
          <a:stretch>
            <a:fillRect/>
          </a:stretch>
        </p:blipFill>
        <p:spPr bwMode="auto">
          <a:xfrm>
            <a:off x="2123728" y="1343025"/>
            <a:ext cx="5112568" cy="374216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8984079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1"/>
          <p:cNvSpPr>
            <a:spLocks noChangeArrowheads="1"/>
          </p:cNvSpPr>
          <p:nvPr/>
        </p:nvSpPr>
        <p:spPr bwMode="auto">
          <a:xfrm>
            <a:off x="539750" y="273050"/>
            <a:ext cx="8229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None/>
            </a:pPr>
            <a:r>
              <a:rPr lang="ja-JP" altLang="en-US" sz="4400" dirty="0" smtClean="0">
                <a:solidFill>
                  <a:srgbClr val="FF0000"/>
                </a:solidFill>
                <a:latin typeface="Arial" charset="0"/>
                <a:ea typeface="HG創英角ﾎﾟｯﾌﾟ体" pitchFamily="49" charset="-128"/>
              </a:rPr>
              <a:t>火山ガス</a:t>
            </a:r>
            <a:endParaRPr lang="ja-JP" altLang="en-US" sz="4400" dirty="0">
              <a:solidFill>
                <a:srgbClr val="FF0000"/>
              </a:solidFill>
              <a:latin typeface="Arial" charset="0"/>
              <a:ea typeface="HG創英角ﾎﾟｯﾌﾟ体" pitchFamily="49" charset="-128"/>
            </a:endParaRPr>
          </a:p>
        </p:txBody>
      </p:sp>
      <p:sp>
        <p:nvSpPr>
          <p:cNvPr id="88069" name="Rectangle 8"/>
          <p:cNvSpPr>
            <a:spLocks noChangeArrowheads="1"/>
          </p:cNvSpPr>
          <p:nvPr/>
        </p:nvSpPr>
        <p:spPr bwMode="auto">
          <a:xfrm>
            <a:off x="539750" y="5827365"/>
            <a:ext cx="849674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en-US" altLang="ja-JP" sz="2400" dirty="0">
                <a:latin typeface="HGP創英角ﾎﾟｯﾌﾟ体" panose="040B0A00000000000000" pitchFamily="50" charset="-128"/>
                <a:ea typeface="HGP創英角ﾎﾟｯﾌﾟ体" panose="040B0A00000000000000" pitchFamily="50" charset="-128"/>
              </a:rPr>
              <a:t>2011</a:t>
            </a:r>
            <a:r>
              <a:rPr lang="ja-JP" altLang="en-US" sz="2400" dirty="0">
                <a:latin typeface="HGP創英角ﾎﾟｯﾌﾟ体" panose="040B0A00000000000000" pitchFamily="50" charset="-128"/>
                <a:ea typeface="HGP創英角ﾎﾟｯﾌﾟ体" panose="040B0A00000000000000" pitchFamily="50" charset="-128"/>
              </a:rPr>
              <a:t>年５月</a:t>
            </a:r>
            <a:r>
              <a:rPr lang="en-US" altLang="ja-JP" sz="2400" dirty="0">
                <a:latin typeface="HGP創英角ﾎﾟｯﾌﾟ体" panose="040B0A00000000000000" pitchFamily="50" charset="-128"/>
                <a:ea typeface="HGP創英角ﾎﾟｯﾌﾟ体" panose="040B0A00000000000000" pitchFamily="50" charset="-128"/>
              </a:rPr>
              <a:t>10</a:t>
            </a:r>
            <a:r>
              <a:rPr lang="ja-JP" altLang="en-US" sz="2400" dirty="0" smtClean="0">
                <a:latin typeface="HGP創英角ﾎﾟｯﾌﾟ体" panose="040B0A00000000000000" pitchFamily="50" charset="-128"/>
                <a:ea typeface="HGP創英角ﾎﾟｯﾌﾟ体" panose="040B0A00000000000000" pitchFamily="50" charset="-128"/>
              </a:rPr>
              <a:t>日</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smtClean="0">
                <a:latin typeface="HGP創英角ﾎﾟｯﾌﾟ体" panose="040B0A00000000000000" pitchFamily="50" charset="-128"/>
                <a:ea typeface="HGP創英角ﾎﾟｯﾌﾟ体" panose="040B0A00000000000000" pitchFamily="50" charset="-128"/>
              </a:rPr>
              <a:t>　　阿蘇</a:t>
            </a:r>
            <a:r>
              <a:rPr lang="ja-JP" altLang="en-US" sz="2400" dirty="0">
                <a:latin typeface="HGP創英角ﾎﾟｯﾌﾟ体" panose="040B0A00000000000000" pitchFamily="50" charset="-128"/>
                <a:ea typeface="HGP創英角ﾎﾟｯﾌﾟ体" panose="040B0A00000000000000" pitchFamily="50" charset="-128"/>
              </a:rPr>
              <a:t>中岳第一火口</a:t>
            </a:r>
            <a:r>
              <a:rPr lang="ja-JP" altLang="en-US" sz="2400" dirty="0" smtClean="0">
                <a:latin typeface="HGP創英角ﾎﾟｯﾌﾟ体" panose="040B0A00000000000000" pitchFamily="50" charset="-128"/>
                <a:ea typeface="HGP創英角ﾎﾟｯﾌﾟ体" panose="040B0A00000000000000" pitchFamily="50" charset="-128"/>
              </a:rPr>
              <a:t>から流れ下った二</a:t>
            </a:r>
            <a:r>
              <a:rPr lang="ja-JP" altLang="en-US" sz="2400" dirty="0">
                <a:latin typeface="HGP創英角ﾎﾟｯﾌﾟ体" panose="040B0A00000000000000" pitchFamily="50" charset="-128"/>
                <a:ea typeface="HGP創英角ﾎﾟｯﾌﾟ体" panose="040B0A00000000000000" pitchFamily="50" charset="-128"/>
              </a:rPr>
              <a:t>酸化硫黄（</a:t>
            </a:r>
            <a:r>
              <a:rPr lang="en-US" altLang="ja-JP" sz="2400" dirty="0">
                <a:latin typeface="HGP創英角ﾎﾟｯﾌﾟ体" panose="040B0A00000000000000" pitchFamily="50" charset="-128"/>
                <a:ea typeface="HGP創英角ﾎﾟｯﾌﾟ体" panose="040B0A00000000000000" pitchFamily="50" charset="-128"/>
              </a:rPr>
              <a:t>SO2</a:t>
            </a:r>
            <a:r>
              <a:rPr lang="ja-JP" altLang="en-US" sz="2400" dirty="0" smtClean="0">
                <a:latin typeface="HGP創英角ﾎﾟｯﾌﾟ体" panose="040B0A00000000000000" pitchFamily="50" charset="-128"/>
                <a:ea typeface="HGP創英角ﾎﾟｯﾌﾟ体" panose="040B0A00000000000000" pitchFamily="50" charset="-128"/>
              </a:rPr>
              <a:t>）</a:t>
            </a:r>
            <a:endParaRPr lang="en-US" altLang="ja-JP" sz="2400" dirty="0" smtClean="0">
              <a:latin typeface="HGP創英角ﾎﾟｯﾌﾟ体" panose="040B0A00000000000000" pitchFamily="50" charset="-128"/>
              <a:ea typeface="HGP創英角ﾎﾟｯﾌﾟ体" panose="040B0A00000000000000" pitchFamily="50" charset="-128"/>
            </a:endParaRPr>
          </a:p>
          <a:p>
            <a:pPr>
              <a:spcBef>
                <a:spcPct val="0"/>
              </a:spcBef>
              <a:buNone/>
            </a:pPr>
            <a:r>
              <a:rPr lang="ja-JP" altLang="en-US" sz="2400" dirty="0" smtClean="0">
                <a:latin typeface="HGP創英角ﾎﾟｯﾌﾟ体" panose="040B0A00000000000000" pitchFamily="50" charset="-128"/>
                <a:ea typeface="HGP創英角ﾎﾟｯﾌﾟ体" panose="040B0A00000000000000" pitchFamily="50" charset="-128"/>
              </a:rPr>
              <a:t>　　　を</a:t>
            </a:r>
            <a:r>
              <a:rPr lang="ja-JP" altLang="en-US" sz="2400" dirty="0">
                <a:latin typeface="HGP創英角ﾎﾟｯﾌﾟ体" panose="040B0A00000000000000" pitchFamily="50" charset="-128"/>
                <a:ea typeface="HGP創英角ﾎﾟｯﾌﾟ体" panose="040B0A00000000000000" pitchFamily="50" charset="-128"/>
              </a:rPr>
              <a:t>含む</a:t>
            </a:r>
            <a:r>
              <a:rPr lang="ja-JP" altLang="en-US" sz="2400" dirty="0" smtClean="0">
                <a:latin typeface="HGP創英角ﾎﾟｯﾌﾟ体" panose="040B0A00000000000000" pitchFamily="50" charset="-128"/>
                <a:ea typeface="HGP創英角ﾎﾟｯﾌﾟ体" panose="040B0A00000000000000" pitchFamily="50" charset="-128"/>
              </a:rPr>
              <a:t>噴煙（</a:t>
            </a:r>
            <a:r>
              <a:rPr lang="ja-JP" altLang="en-US" sz="2400" dirty="0">
                <a:latin typeface="HGP創英角ﾎﾟｯﾌﾟ体" panose="040B0A00000000000000" pitchFamily="50" charset="-128"/>
                <a:ea typeface="HGP創英角ﾎﾟｯﾌﾟ体" panose="040B0A00000000000000" pitchFamily="50" charset="-128"/>
              </a:rPr>
              <a:t>赤丸内の青白い部分）</a:t>
            </a:r>
          </a:p>
        </p:txBody>
      </p:sp>
      <p:grpSp>
        <p:nvGrpSpPr>
          <p:cNvPr id="2" name="グループ化 1"/>
          <p:cNvGrpSpPr/>
          <p:nvPr/>
        </p:nvGrpSpPr>
        <p:grpSpPr>
          <a:xfrm>
            <a:off x="2123728" y="1412776"/>
            <a:ext cx="5112567" cy="3744416"/>
            <a:chOff x="3556953" y="2641918"/>
            <a:chExt cx="2030095" cy="1574165"/>
          </a:xfrm>
        </p:grpSpPr>
        <p:pic>
          <p:nvPicPr>
            <p:cNvPr id="7" name="図 6"/>
            <p:cNvPicPr/>
            <p:nvPr/>
          </p:nvPicPr>
          <p:blipFill>
            <a:blip r:embed="rId3" cstate="print"/>
            <a:srcRect/>
            <a:stretch>
              <a:fillRect/>
            </a:stretch>
          </p:blipFill>
          <p:spPr bwMode="auto">
            <a:xfrm>
              <a:off x="3556953" y="2641918"/>
              <a:ext cx="2030095" cy="1574165"/>
            </a:xfrm>
            <a:prstGeom prst="rect">
              <a:avLst/>
            </a:prstGeom>
            <a:noFill/>
            <a:ln w="9525">
              <a:solidFill>
                <a:srgbClr val="000000"/>
              </a:solidFill>
              <a:miter lim="800000"/>
              <a:headEnd/>
              <a:tailEnd/>
            </a:ln>
          </p:spPr>
        </p:pic>
        <p:sp>
          <p:nvSpPr>
            <p:cNvPr id="5" name="Oval 2391"/>
            <p:cNvSpPr>
              <a:spLocks noChangeArrowheads="1"/>
            </p:cNvSpPr>
            <p:nvPr/>
          </p:nvSpPr>
          <p:spPr bwMode="auto">
            <a:xfrm>
              <a:off x="4090988" y="3487103"/>
              <a:ext cx="1317625" cy="41338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67320" rIns="74295" bIns="349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694396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506</Words>
  <Application>Microsoft Office PowerPoint</Application>
  <PresentationFormat>画面に合わせる (4:3)</PresentationFormat>
  <Paragraphs>136</Paragraphs>
  <Slides>16</Slides>
  <Notes>15</Notes>
  <HiddenSlides>2</HiddenSlides>
  <MMClips>1</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10分で防災 －火山－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10分で防災 －火山－</dc:title>
  <cp:lastModifiedBy>気象庁</cp:lastModifiedBy>
  <cp:revision>1</cp:revision>
  <cp:lastPrinted>2016-02-12T05:35:50Z</cp:lastPrinted>
  <dcterms:created xsi:type="dcterms:W3CDTF">2015-11-05T02:50:09Z</dcterms:created>
  <dcterms:modified xsi:type="dcterms:W3CDTF">2016-02-18T06:45:32Z</dcterms:modified>
</cp:coreProperties>
</file>