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9" r:id="rId5"/>
    <p:sldId id="261" r:id="rId6"/>
    <p:sldId id="270" r:id="rId7"/>
    <p:sldId id="272" r:id="rId8"/>
    <p:sldId id="273" r:id="rId9"/>
    <p:sldId id="274" r:id="rId10"/>
    <p:sldId id="275" r:id="rId11"/>
    <p:sldId id="266" r:id="rId12"/>
    <p:sldId id="267" r:id="rId13"/>
    <p:sldId id="268" r:id="rId14"/>
    <p:sldId id="276" r:id="rId15"/>
    <p:sldId id="277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8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BFEE-85C6-4795-85E4-978A5527598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6439-0195-44D1-93D4-8029E4E69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9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A798-E3F8-44FA-9B73-8CD84E4BC7B2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EAF3-6B71-4E7D-9AFE-7BD500DDD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小学生向けまとめ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中学生以上のまとめ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「非表示スライド」にしています。右クリックで解除できます。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4936A7-43F6-4121-AC09-C3B661E239B8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000" dirty="0" smtClean="0"/>
              <a:t>（参考資料）</a:t>
            </a:r>
            <a:endParaRPr kumimoji="1" lang="en-US" altLang="ja-JP" sz="1000" dirty="0" smtClean="0"/>
          </a:p>
          <a:p>
            <a:endParaRPr kumimoji="1" lang="en-US" altLang="ja-JP" sz="1000" dirty="0" smtClean="0"/>
          </a:p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「非表示スライド」にしています。右クリックで解除できます。</a:t>
            </a: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0C293F-5559-4740-95B7-7D23E3283DDE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000" dirty="0" smtClean="0"/>
              <a:t>（参考資料）</a:t>
            </a:r>
            <a:endParaRPr kumimoji="1" lang="en-US" altLang="ja-JP" sz="1000" dirty="0" smtClean="0"/>
          </a:p>
          <a:p>
            <a:endParaRPr kumimoji="1" lang="en-US" altLang="ja-JP" sz="1000" dirty="0" smtClean="0"/>
          </a:p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「非表示スライド」にしています。右クリックで解除できます。</a:t>
            </a: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  <a:p>
            <a:pPr eaLnBrk="1" hangingPunct="1"/>
            <a:endParaRPr lang="ja-JP" alt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ja-JP" alt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N W3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443E-C258-48A8-8CD6-A99BC48673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8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87FD1B-CE4C-496C-A0D3-45AD244884AB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  <p:sp>
        <p:nvSpPr>
          <p:cNvPr id="154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負傷</a:t>
            </a:r>
            <a:r>
              <a:rPr lang="en-US" altLang="ja-JP" smtClean="0"/>
              <a:t>24</a:t>
            </a:r>
            <a:r>
              <a:rPr lang="ja-JP" altLang="en-US" smtClean="0"/>
              <a:t>名，住家損壊</a:t>
            </a:r>
            <a:r>
              <a:rPr lang="en-US" altLang="ja-JP" smtClean="0"/>
              <a:t>33</a:t>
            </a:r>
            <a:r>
              <a:rPr lang="ja-JP" altLang="en-US" smtClean="0"/>
              <a:t>件，非住家損壊</a:t>
            </a:r>
            <a:r>
              <a:rPr lang="en-US" altLang="ja-JP" smtClean="0"/>
              <a:t>75</a:t>
            </a:r>
            <a:r>
              <a:rPr lang="ja-JP" altLang="en-US" smtClean="0"/>
              <a:t>件，風倒木</a:t>
            </a:r>
            <a:r>
              <a:rPr lang="en-US" altLang="ja-JP" smtClean="0"/>
              <a:t>265</a:t>
            </a:r>
            <a:r>
              <a:rPr lang="ja-JP" altLang="en-US" smtClean="0"/>
              <a:t>件，	</a:t>
            </a:r>
          </a:p>
          <a:p>
            <a:pPr eaLnBrk="1" hangingPunct="1"/>
            <a:r>
              <a:rPr lang="ja-JP" altLang="en-US" smtClean="0"/>
              <a:t>標識看板・街灯・信号機・カーブミラー，ガードレール等倒れ</a:t>
            </a:r>
            <a:r>
              <a:rPr lang="en-US" altLang="ja-JP" smtClean="0"/>
              <a:t>91</a:t>
            </a:r>
            <a:r>
              <a:rPr lang="ja-JP" altLang="en-US" smtClean="0"/>
              <a:t>件，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土砂崩れ２件，道路１か所，車２件，小学校１か所，市営住宅</a:t>
            </a:r>
            <a:r>
              <a:rPr lang="en-US" altLang="ja-JP" smtClean="0"/>
              <a:t>186</a:t>
            </a:r>
            <a:r>
              <a:rPr lang="ja-JP" altLang="en-US" smtClean="0"/>
              <a:t>件	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zh-TW" altLang="en-US" b="1" smtClean="0"/>
              <a:t>福岡市統計書（平成２２年（</a:t>
            </a:r>
            <a:r>
              <a:rPr lang="en-US" altLang="zh-TW" b="1" smtClean="0"/>
              <a:t>2010</a:t>
            </a:r>
            <a:r>
              <a:rPr lang="zh-TW" altLang="en-US" b="1" smtClean="0"/>
              <a:t>年）版）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http://www.city.fukuoka.lg.jp/data/open/cnt/3/27194/1/0210.xls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1CC1454-F3AF-4A66-851D-6C2873FDD35E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E93530-0614-44C7-B299-26A8C5288C31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F03C51-8361-421D-A7F4-76E25552D390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b="1" dirty="0" smtClean="0"/>
              <a:t>被害状況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　・死者　</a:t>
            </a:r>
            <a:r>
              <a:rPr lang="en-US" altLang="ja-JP" dirty="0" smtClean="0"/>
              <a:t>12</a:t>
            </a:r>
            <a:r>
              <a:rPr lang="ja-JP" altLang="en-US" dirty="0" smtClean="0"/>
              <a:t>名</a:t>
            </a:r>
            <a:br>
              <a:rPr lang="ja-JP" altLang="en-US" dirty="0" smtClean="0"/>
            </a:br>
            <a:r>
              <a:rPr lang="ja-JP" altLang="en-US" dirty="0" smtClean="0"/>
              <a:t>　・浸水家屋　</a:t>
            </a:r>
            <a:r>
              <a:rPr lang="en-US" altLang="ja-JP" dirty="0" smtClean="0"/>
              <a:t>18</a:t>
            </a:r>
            <a:r>
              <a:rPr lang="ja-JP" altLang="en-US" dirty="0" smtClean="0"/>
              <a:t>戸（床上　</a:t>
            </a:r>
            <a:r>
              <a:rPr lang="en-US" altLang="ja-JP" dirty="0" smtClean="0"/>
              <a:t>9</a:t>
            </a:r>
            <a:r>
              <a:rPr lang="ja-JP" altLang="en-US" dirty="0" smtClean="0"/>
              <a:t>戸、床下　</a:t>
            </a:r>
            <a:r>
              <a:rPr lang="en-US" altLang="ja-JP" dirty="0" smtClean="0"/>
              <a:t>9</a:t>
            </a:r>
            <a:r>
              <a:rPr lang="ja-JP" altLang="en-US" dirty="0" smtClean="0"/>
              <a:t>戸）</a:t>
            </a:r>
            <a:br>
              <a:rPr lang="ja-JP" altLang="en-US" dirty="0" smtClean="0"/>
            </a:br>
            <a:r>
              <a:rPr lang="ja-JP" altLang="en-US" dirty="0" smtClean="0"/>
              <a:t>　・浸水面積　農地</a:t>
            </a:r>
            <a:r>
              <a:rPr lang="en-US" altLang="ja-JP" dirty="0" smtClean="0"/>
              <a:t>53ha</a:t>
            </a:r>
            <a:br>
              <a:rPr lang="en-US" altLang="ja-JP" dirty="0" smtClean="0"/>
            </a:br>
            <a:r>
              <a:rPr lang="ja-JP" altLang="en-US" dirty="0" smtClean="0"/>
              <a:t>　・公共土木施設　</a:t>
            </a:r>
            <a:r>
              <a:rPr lang="en-US" altLang="ja-JP" dirty="0" smtClean="0"/>
              <a:t>1,566m</a:t>
            </a:r>
            <a:r>
              <a:rPr lang="ja-JP" altLang="en-US" dirty="0" smtClean="0"/>
              <a:t>（堤防天端及び前面躯体破損、裏法面崩壊等）</a:t>
            </a:r>
            <a:br>
              <a:rPr lang="ja-JP" altLang="en-US" dirty="0" smtClean="0"/>
            </a:br>
            <a:r>
              <a:rPr lang="ja-JP" altLang="en-US" dirty="0" smtClean="0"/>
              <a:t>　・被災港数　</a:t>
            </a:r>
            <a:r>
              <a:rPr lang="en-US" altLang="ja-JP" dirty="0" smtClean="0"/>
              <a:t>66</a:t>
            </a:r>
            <a:r>
              <a:rPr lang="ja-JP" altLang="en-US" dirty="0" smtClean="0"/>
              <a:t>港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7E51F42-C029-4C64-B590-3E70EACC210A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  <p:sp>
        <p:nvSpPr>
          <p:cNvPr id="159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435824" cy="2209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分で防災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4800" dirty="0" smtClean="0"/>
              <a:t>－台風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1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31520"/>
          <a:stretch>
            <a:fillRect/>
          </a:stretch>
        </p:blipFill>
        <p:spPr bwMode="auto">
          <a:xfrm>
            <a:off x="5256213" y="0"/>
            <a:ext cx="3887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7"/>
          <p:cNvSpPr>
            <a:spLocks noChangeArrowheads="1"/>
          </p:cNvSpPr>
          <p:nvPr/>
        </p:nvSpPr>
        <p:spPr bwMode="auto">
          <a:xfrm>
            <a:off x="539750" y="293688"/>
            <a:ext cx="822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latin typeface="Arial" charset="0"/>
                <a:ea typeface="HG創英角ﾎﾟｯﾌﾟ体" pitchFamily="49" charset="-128"/>
              </a:rPr>
              <a:t>竜巻</a:t>
            </a:r>
            <a:r>
              <a:rPr lang="ja-JP" altLang="en-US" sz="540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が発生することも･･･</a:t>
            </a: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463550" y="5954713"/>
            <a:ext cx="56165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charset="0"/>
                <a:ea typeface="HG創英角ﾎﾟｯﾌﾟ体" pitchFamily="49" charset="-128"/>
              </a:rPr>
              <a:t>２００６年台風第１３号　宮崎県</a:t>
            </a:r>
          </a:p>
        </p:txBody>
      </p:sp>
      <p:pic>
        <p:nvPicPr>
          <p:cNvPr id="911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9220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11563"/>
            <a:ext cx="27686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角丸四角形吹き出し 12"/>
          <p:cNvSpPr>
            <a:spLocks noChangeArrowheads="1"/>
          </p:cNvSpPr>
          <p:nvPr/>
        </p:nvSpPr>
        <p:spPr bwMode="auto">
          <a:xfrm>
            <a:off x="7812088" y="2708275"/>
            <a:ext cx="1008062" cy="720725"/>
          </a:xfrm>
          <a:prstGeom prst="wedgeRoundRectCallout">
            <a:avLst>
              <a:gd name="adj1" fmla="val -124495"/>
              <a:gd name="adj2" fmla="val -141079"/>
              <a:gd name="adj3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charset="0"/>
              </a:rPr>
              <a:t>宮崎県</a:t>
            </a:r>
            <a:endParaRPr lang="en-US" altLang="ja-JP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charset="0"/>
              </a:rPr>
              <a:t>延岡市</a:t>
            </a:r>
          </a:p>
        </p:txBody>
      </p:sp>
      <p:sp>
        <p:nvSpPr>
          <p:cNvPr id="91144" name="テキスト ボックス 4"/>
          <p:cNvSpPr txBox="1">
            <a:spLocks noChangeArrowheads="1"/>
          </p:cNvSpPr>
          <p:nvPr/>
        </p:nvSpPr>
        <p:spPr bwMode="auto">
          <a:xfrm>
            <a:off x="827088" y="-44450"/>
            <a:ext cx="1293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latin typeface="Arial" charset="0"/>
              </a:rPr>
              <a:t>たつ　　まき</a:t>
            </a:r>
          </a:p>
        </p:txBody>
      </p:sp>
    </p:spTree>
    <p:extLst>
      <p:ext uri="{BB962C8B-B14F-4D97-AF65-F5344CB8AC3E}">
        <p14:creationId xmlns:p14="http://schemas.microsoft.com/office/powerpoint/2010/main" val="249355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台風に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よる災害にあわないために、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どういう行動をとりますか？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98088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どういう行動をする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995936" y="3429000"/>
            <a:ext cx="36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今度は、ここに</a:t>
            </a: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4082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232756"/>
            <a:ext cx="770485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普段からの備え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危険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な場所はないか考える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場所（学校・公民館）を知っておく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lnSpc>
                <a:spcPts val="24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台風</a:t>
            </a:r>
            <a:r>
              <a:rPr lang="ja-JP" altLang="en-US" sz="3600" u="sng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天気予報を利用する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海や川には近づかない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なるべく外に出ない</a:t>
            </a: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196752"/>
            <a:ext cx="785921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危険を知る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－地域の危険を知るにはハザードマップも活用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－将来どこに住む？旅先で災害にあうかも･･･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知識をもつ・防災への心構え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－気象情報を利用する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－海や山には近づかない。なるべく外出しない</a:t>
            </a: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－「自分は大丈夫」と思わない！危険になる前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に安全</a:t>
            </a: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な場所へ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訓練する（備える）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000" b="1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－非常食や必需品の準備</a:t>
            </a: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－学校や地域の訓練に参加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468313" y="1081088"/>
            <a:ext cx="8496300" cy="2563812"/>
          </a:xfrm>
          <a:prstGeom prst="roundRect">
            <a:avLst>
              <a:gd name="adj" fmla="val 8042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・海岸には近づかない</a:t>
            </a:r>
          </a:p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・なるべく</a:t>
            </a:r>
            <a:r>
              <a:rPr lang="ja-JP" altLang="en-US" sz="30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外に出ない</a:t>
            </a:r>
          </a:p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－物が飛んでくる</a:t>
            </a: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 －転んで大けが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 －ドア</a:t>
            </a:r>
            <a:r>
              <a:rPr lang="en-US" altLang="ja-JP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のバタン</a:t>
            </a:r>
            <a:r>
              <a:rPr lang="en-US" altLang="ja-JP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!)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で手や指を挟む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 －みぞに落ちる⇒どこかへ流されてしまう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en-US" altLang="ja-JP" sz="16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7523" name="正方形/長方形 8"/>
          <p:cNvSpPr>
            <a:spLocks noChangeArrowheads="1"/>
          </p:cNvSpPr>
          <p:nvPr/>
        </p:nvSpPr>
        <p:spPr bwMode="auto">
          <a:xfrm>
            <a:off x="1" y="128826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000" dirty="0" smtClean="0">
                <a:ea typeface="HG創英角ﾎﾟｯﾌﾟ体" pitchFamily="49" charset="-128"/>
              </a:rPr>
              <a:t>（参考）台風</a:t>
            </a:r>
            <a:r>
              <a:rPr lang="ja-JP" altLang="en-US" sz="4000" dirty="0">
                <a:ea typeface="HG創英角ﾎﾟｯﾌﾟ体" pitchFamily="49" charset="-128"/>
              </a:rPr>
              <a:t>が来たら！</a:t>
            </a:r>
          </a:p>
        </p:txBody>
      </p:sp>
      <p:pic>
        <p:nvPicPr>
          <p:cNvPr id="94212" name="Picture 8" descr="C:\Documents and Settings\JMA254E\デスクトップ\poses_bmp_m\03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275"/>
            <a:ext cx="13684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H:\広報係\歴代広報係ファイル\H25広報係\【広報】出前授業・出前講座\わくわく出前授業\20130920大池小学校\①平常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613150"/>
            <a:ext cx="417036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H:\広報係\歴代広報係ファイル\H25広報係\【広報】出前授業・出前講座\わくわく出前授業\20130920大池小学校\①水害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13150"/>
            <a:ext cx="417036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32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468313" y="1484313"/>
            <a:ext cx="8496300" cy="3787775"/>
          </a:xfrm>
          <a:prstGeom prst="roundRect">
            <a:avLst>
              <a:gd name="adj" fmla="val 8042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・災害への備え</a:t>
            </a:r>
            <a:endParaRPr lang="en-US" altLang="ja-JP" sz="32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－非常食や必需品の準備</a:t>
            </a:r>
            <a:endParaRPr lang="en-US" altLang="ja-JP" sz="32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携帯電話・懐中電灯・ラジオ（電池式）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－強風対策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飛ばされそうなものは家のなかへ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endParaRPr lang="en-US" altLang="ja-JP" sz="16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defRPr/>
            </a:pPr>
            <a:endParaRPr lang="en-US" altLang="ja-JP" sz="16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・</a:t>
            </a:r>
            <a:r>
              <a:rPr lang="ja-JP" altLang="en-US" sz="3000" b="1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避難の準備など</a:t>
            </a:r>
            <a:endParaRPr lang="en-US" altLang="ja-JP" sz="30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－</a:t>
            </a: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普段から避難場所を知っておく</a:t>
            </a:r>
            <a:endParaRPr lang="en-US" altLang="ja-JP" sz="2800" b="1" dirty="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t>　（学校や公民館）</a:t>
            </a: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HGSｺﾞｼｯｸM" pitchFamily="50" charset="-128"/>
                <a:ea typeface="HGSｺﾞｼｯｸM" pitchFamily="50" charset="-128"/>
              </a:rPr>
              <a:t> </a:t>
            </a:r>
            <a:endParaRPr lang="en-US" altLang="ja-JP" sz="16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95236" name="Picture 8" descr="C:\Documents and Settings\JMA254E\デスクトップ\poses_bmp_m\03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275"/>
            <a:ext cx="13684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" descr="D:\図\広報画像集から\パンフレット「台風や大雨に備えて」カット集\大雨や台風に備えて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989138"/>
            <a:ext cx="12890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3" descr="D:\図\広報画像集から\パンフレット「台風や大雨に備えて」カット集\大雨や台風に備えて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888"/>
            <a:ext cx="1873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4" descr="D:\図\広報画像集から\パンフレット「台風や大雨に備えて」カット集\大雨や台風に備えて-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941888"/>
            <a:ext cx="19081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1" y="128826"/>
            <a:ext cx="774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000" dirty="0" smtClean="0">
                <a:ea typeface="HG創英角ﾎﾟｯﾌﾟ体" pitchFamily="49" charset="-128"/>
              </a:rPr>
              <a:t>（参考）台風</a:t>
            </a:r>
            <a:r>
              <a:rPr lang="ja-JP" altLang="en-US" sz="4000" dirty="0">
                <a:ea typeface="HG創英角ﾎﾟｯﾌﾟ体" pitchFamily="49" charset="-128"/>
              </a:rPr>
              <a:t>が来たら！</a:t>
            </a:r>
          </a:p>
        </p:txBody>
      </p:sp>
    </p:spTree>
    <p:extLst>
      <p:ext uri="{BB962C8B-B14F-4D97-AF65-F5344CB8AC3E}">
        <p14:creationId xmlns:p14="http://schemas.microsoft.com/office/powerpoint/2010/main" val="3157807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1520" y="1124744"/>
            <a:ext cx="8635204" cy="4817534"/>
            <a:chOff x="251520" y="987730"/>
            <a:chExt cx="8635204" cy="481753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987730"/>
              <a:ext cx="8635204" cy="481753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3568" y="1059738"/>
              <a:ext cx="7056784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防災とは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⇒災害を防ぐこと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災害と</a:t>
              </a: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⇒大雨・暴風・地震・津波・火山など　　　　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によっておきる</a:t>
              </a: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被害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lnSpc>
                  <a:spcPts val="12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防災の目的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⇒自分の命を守ること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まわりの人の命を守ること</a:t>
              </a: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1836000" y="2859938"/>
              <a:ext cx="1871904" cy="432000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7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防災について考える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322310" y="692696"/>
            <a:ext cx="6408712" cy="5184576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1" lang="ja-JP" altLang="en-US" sz="5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すすめ方</a:t>
            </a:r>
            <a:endParaRPr kumimoji="1" lang="en-US" altLang="ja-JP" sz="5400" dirty="0" smtClean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話し合う</a:t>
            </a:r>
            <a:endParaRPr kumimoji="1"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　発表する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15" descr="D:\【資料】 [広報] イラスト_はれるんポーズ各種\20091119102836\harerun-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8" y="4582605"/>
            <a:ext cx="2231485" cy="22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0825台風第15号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336292"/>
            <a:ext cx="6480720" cy="3645726"/>
          </a:xfrm>
        </p:spPr>
      </p:pic>
      <p:sp>
        <p:nvSpPr>
          <p:cNvPr id="6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台風が近づいてきたら・・・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jsusr16.met.kishou.go.jp/koho/character/poses_s/04x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53" y="4789429"/>
            <a:ext cx="1279748" cy="19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619671" y="5229200"/>
            <a:ext cx="5400601" cy="129614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台風が近づいたときに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、どんな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危険があるか考えてみよう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9366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台風が近づいたときに、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どんなことがおきると思いますか？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25780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81125" y="3269883"/>
            <a:ext cx="28051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ここに</a:t>
            </a: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色々</a:t>
            </a:r>
            <a:endParaRPr lang="en-US" altLang="ja-JP" sz="2800" b="1" dirty="0" smtClean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</a:t>
            </a:r>
            <a:endParaRPr lang="en-US" altLang="ja-JP" sz="2800" b="1" dirty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12226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31520"/>
          <a:stretch>
            <a:fillRect/>
          </a:stretch>
        </p:blipFill>
        <p:spPr bwMode="auto">
          <a:xfrm>
            <a:off x="4932040" y="1111232"/>
            <a:ext cx="3131840" cy="46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539750" y="188913"/>
            <a:ext cx="822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latin typeface="Arial" charset="0"/>
                <a:ea typeface="HG創英角ﾎﾟｯﾌﾟ体" pitchFamily="49" charset="-128"/>
              </a:rPr>
              <a:t>強風</a:t>
            </a:r>
            <a:r>
              <a:rPr lang="ja-JP" altLang="en-US" sz="540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が木をたおす</a:t>
            </a:r>
          </a:p>
        </p:txBody>
      </p:sp>
      <p:sp>
        <p:nvSpPr>
          <p:cNvPr id="86020" name="Rectangle 8"/>
          <p:cNvSpPr>
            <a:spLocks noChangeArrowheads="1"/>
          </p:cNvSpPr>
          <p:nvPr/>
        </p:nvSpPr>
        <p:spPr bwMode="auto">
          <a:xfrm>
            <a:off x="323850" y="6054725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charset="0"/>
                <a:ea typeface="HG創英角ﾎﾟｯﾌﾟ体" pitchFamily="49" charset="-128"/>
              </a:rPr>
              <a:t>２００６年台風第１３号　大濠公園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065213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3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12800"/>
            <a:ext cx="73437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11"/>
          <p:cNvSpPr>
            <a:spLocks noChangeArrowheads="1"/>
          </p:cNvSpPr>
          <p:nvPr/>
        </p:nvSpPr>
        <p:spPr bwMode="auto">
          <a:xfrm>
            <a:off x="539750" y="273050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大雨で土石流</a:t>
            </a: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がおこる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88068" name="Rectangle 12"/>
          <p:cNvSpPr>
            <a:spLocks noChangeArrowheads="1"/>
          </p:cNvSpPr>
          <p:nvPr/>
        </p:nvSpPr>
        <p:spPr bwMode="auto">
          <a:xfrm>
            <a:off x="468313" y="5516563"/>
            <a:ext cx="822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400" dirty="0">
                <a:solidFill>
                  <a:srgbClr val="FFFF00"/>
                </a:solidFill>
                <a:latin typeface="Arial" charset="0"/>
                <a:ea typeface="HG創英角ﾎﾟｯﾌﾟ体" pitchFamily="49" charset="-128"/>
              </a:rPr>
              <a:t>土石流にあった後</a:t>
            </a:r>
          </a:p>
        </p:txBody>
      </p:sp>
      <p:sp>
        <p:nvSpPr>
          <p:cNvPr id="88069" name="Rectangle 8"/>
          <p:cNvSpPr>
            <a:spLocks noChangeArrowheads="1"/>
          </p:cNvSpPr>
          <p:nvPr/>
        </p:nvSpPr>
        <p:spPr bwMode="auto">
          <a:xfrm>
            <a:off x="0" y="6381750"/>
            <a:ext cx="4427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charset="0"/>
                <a:ea typeface="HG創英角ﾎﾟｯﾌﾟ体" pitchFamily="49" charset="-128"/>
              </a:rPr>
              <a:t>２００５年台風第１４号鹿児島県</a:t>
            </a:r>
          </a:p>
        </p:txBody>
      </p:sp>
      <p:sp>
        <p:nvSpPr>
          <p:cNvPr id="88070" name="テキスト ボックス 4"/>
          <p:cNvSpPr txBox="1">
            <a:spLocks noChangeArrowheads="1"/>
          </p:cNvSpPr>
          <p:nvPr/>
        </p:nvSpPr>
        <p:spPr bwMode="auto">
          <a:xfrm>
            <a:off x="3276600" y="-26988"/>
            <a:ext cx="208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0000FF"/>
                </a:solidFill>
                <a:latin typeface="Arial" charset="0"/>
              </a:rPr>
              <a:t>  </a:t>
            </a:r>
            <a:r>
              <a:rPr lang="ja-JP" altLang="en-US" sz="1600" b="1">
                <a:solidFill>
                  <a:srgbClr val="FF0000"/>
                </a:solidFill>
                <a:latin typeface="Arial" charset="0"/>
              </a:rPr>
              <a:t>ど　　　せき　　りゅう</a:t>
            </a:r>
          </a:p>
        </p:txBody>
      </p:sp>
      <p:sp>
        <p:nvSpPr>
          <p:cNvPr id="88071" name="テキスト ボックス 4"/>
          <p:cNvSpPr txBox="1">
            <a:spLocks noChangeArrowheads="1"/>
          </p:cNvSpPr>
          <p:nvPr/>
        </p:nvSpPr>
        <p:spPr bwMode="auto">
          <a:xfrm>
            <a:off x="2232025" y="5257800"/>
            <a:ext cx="2087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FF00"/>
                </a:solidFill>
                <a:latin typeface="Arial" charset="0"/>
              </a:rPr>
              <a:t>  ど　　　せき　　りゅう</a:t>
            </a:r>
          </a:p>
        </p:txBody>
      </p:sp>
    </p:spTree>
    <p:extLst>
      <p:ext uri="{BB962C8B-B14F-4D97-AF65-F5344CB8AC3E}">
        <p14:creationId xmlns:p14="http://schemas.microsoft.com/office/powerpoint/2010/main" val="28984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1" y="1190688"/>
            <a:ext cx="7005639" cy="5232337"/>
          </a:xfrm>
          <a:prstGeom prst="rect">
            <a:avLst/>
          </a:prstGeom>
        </p:spPr>
      </p:pic>
      <p:sp>
        <p:nvSpPr>
          <p:cNvPr id="89091" name="Rectangle 12"/>
          <p:cNvSpPr>
            <a:spLocks noChangeArrowheads="1"/>
          </p:cNvSpPr>
          <p:nvPr/>
        </p:nvSpPr>
        <p:spPr bwMode="auto">
          <a:xfrm>
            <a:off x="3779839" y="6423025"/>
            <a:ext cx="51846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2000" dirty="0" smtClean="0">
                <a:latin typeface="Arial" charset="0"/>
                <a:ea typeface="HG創英角ﾎﾟｯﾌﾟ体" pitchFamily="49" charset="-128"/>
              </a:rPr>
              <a:t>洪水</a:t>
            </a:r>
            <a:r>
              <a:rPr lang="ja-JP" altLang="en-US" sz="2000" dirty="0">
                <a:latin typeface="Arial" charset="0"/>
                <a:ea typeface="HG創英角ﾎﾟｯﾌﾟ体" pitchFamily="49" charset="-128"/>
              </a:rPr>
              <a:t>の</a:t>
            </a:r>
            <a:r>
              <a:rPr lang="ja-JP" altLang="en-US" sz="2000" dirty="0" smtClean="0">
                <a:latin typeface="Arial" charset="0"/>
                <a:ea typeface="HG創英角ﾎﾟｯﾌﾟ体" pitchFamily="49" charset="-128"/>
              </a:rPr>
              <a:t>様子</a:t>
            </a:r>
            <a:endParaRPr lang="ja-JP" altLang="en-US" sz="2000" dirty="0"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89092" name="Rectangle 8"/>
          <p:cNvSpPr>
            <a:spLocks noChangeArrowheads="1"/>
          </p:cNvSpPr>
          <p:nvPr/>
        </p:nvSpPr>
        <p:spPr bwMode="auto">
          <a:xfrm>
            <a:off x="0" y="6381750"/>
            <a:ext cx="3851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ial" charset="0"/>
                <a:ea typeface="HG創英角ﾎﾟｯﾌﾟ体" pitchFamily="49" charset="-128"/>
              </a:rPr>
              <a:t>２００５年台風第１４号宮崎県</a:t>
            </a:r>
          </a:p>
        </p:txBody>
      </p:sp>
      <p:sp>
        <p:nvSpPr>
          <p:cNvPr id="89093" name="テキスト ボックス 4"/>
          <p:cNvSpPr txBox="1">
            <a:spLocks noChangeArrowheads="1"/>
          </p:cNvSpPr>
          <p:nvPr/>
        </p:nvSpPr>
        <p:spPr bwMode="auto">
          <a:xfrm>
            <a:off x="3779838" y="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  <a:latin typeface="Arial" charset="0"/>
              </a:rPr>
              <a:t>こう　　ずい</a:t>
            </a:r>
          </a:p>
        </p:txBody>
      </p:sp>
      <p:sp>
        <p:nvSpPr>
          <p:cNvPr id="89094" name="Rectangle 11"/>
          <p:cNvSpPr>
            <a:spLocks noChangeArrowheads="1"/>
          </p:cNvSpPr>
          <p:nvPr/>
        </p:nvSpPr>
        <p:spPr bwMode="auto">
          <a:xfrm>
            <a:off x="539750" y="273050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大雨で洪水</a:t>
            </a: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がおこる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04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22279" b="1721"/>
          <a:stretch>
            <a:fillRect/>
          </a:stretch>
        </p:blipFill>
        <p:spPr bwMode="auto">
          <a:xfrm>
            <a:off x="4643438" y="1249363"/>
            <a:ext cx="381635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10" descr="1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953125"/>
            <a:ext cx="8778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1"/>
          <p:cNvSpPr>
            <a:spLocks noChangeArrowheads="1"/>
          </p:cNvSpPr>
          <p:nvPr/>
        </p:nvSpPr>
        <p:spPr bwMode="auto">
          <a:xfrm>
            <a:off x="539750" y="365125"/>
            <a:ext cx="8229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高潮</a:t>
            </a:r>
            <a:r>
              <a:rPr lang="ja-JP" altLang="en-US" sz="5400" dirty="0" smtClean="0">
                <a:solidFill>
                  <a:srgbClr val="FF0000"/>
                </a:solidFill>
                <a:latin typeface="Arial" charset="0"/>
                <a:ea typeface="HG創英角ﾎﾟｯﾌﾟ体" pitchFamily="49" charset="-128"/>
              </a:rPr>
              <a:t>がおこる</a:t>
            </a:r>
            <a:endParaRPr lang="ja-JP" altLang="en-US" sz="5400" dirty="0">
              <a:solidFill>
                <a:srgbClr val="FF0000"/>
              </a:solidFill>
              <a:latin typeface="Arial" charset="0"/>
              <a:ea typeface="HG創英角ﾎﾟｯﾌﾟ体" pitchFamily="49" charset="-128"/>
            </a:endParaRP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4572000" y="6165850"/>
            <a:ext cx="3168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charset="0"/>
                <a:ea typeface="HG創英角ﾎﾟｯﾌﾟ体" pitchFamily="49" charset="-128"/>
              </a:rPr>
              <a:t>１９９９年台風第１８号</a:t>
            </a:r>
            <a:endParaRPr lang="en-US" altLang="ja-JP" sz="2000">
              <a:latin typeface="Arial" charset="0"/>
              <a:ea typeface="HG創英角ﾎﾟｯﾌﾟ体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charset="0"/>
                <a:ea typeface="HG創英角ﾎﾟｯﾌﾟ体" pitchFamily="49" charset="-128"/>
              </a:rPr>
              <a:t>熊本県不知火湾</a:t>
            </a:r>
          </a:p>
        </p:txBody>
      </p:sp>
      <p:pic>
        <p:nvPicPr>
          <p:cNvPr id="90118" name="Picture 1" descr="http://www.qsr.mlit.go.jp/bousai_joho/torikumi/img/ph_c18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05263"/>
            <a:ext cx="38512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 descr="http://www.qsr.mlit.go.jp/bousai_joho/torikumi/img/ph_c18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23950"/>
            <a:ext cx="387191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テキスト ボックス 4"/>
          <p:cNvSpPr txBox="1">
            <a:spLocks noChangeArrowheads="1"/>
          </p:cNvSpPr>
          <p:nvPr/>
        </p:nvSpPr>
        <p:spPr bwMode="auto">
          <a:xfrm>
            <a:off x="2627313" y="44450"/>
            <a:ext cx="1296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  <a:latin typeface="Arial" charset="0"/>
              </a:rPr>
              <a:t> たか　　しお</a:t>
            </a:r>
          </a:p>
        </p:txBody>
      </p:sp>
    </p:spTree>
    <p:extLst>
      <p:ext uri="{BB962C8B-B14F-4D97-AF65-F5344CB8AC3E}">
        <p14:creationId xmlns:p14="http://schemas.microsoft.com/office/powerpoint/2010/main" val="428013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375</Words>
  <Application>Microsoft Office PowerPoint</Application>
  <PresentationFormat>画面に合わせる (4:3)</PresentationFormat>
  <Paragraphs>133</Paragraphs>
  <Slides>15</Slides>
  <Notes>14</Notes>
  <HiddenSlides>3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10分で防災 －台風－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10分で防災 －台風－</dc:title>
  <cp:lastModifiedBy>気象庁</cp:lastModifiedBy>
  <cp:revision>2</cp:revision>
  <cp:lastPrinted>2015-11-05T05:22:54Z</cp:lastPrinted>
  <dcterms:created xsi:type="dcterms:W3CDTF">2015-11-05T02:50:09Z</dcterms:created>
  <dcterms:modified xsi:type="dcterms:W3CDTF">2016-02-18T06:50:34Z</dcterms:modified>
</cp:coreProperties>
</file>