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69" r:id="rId5"/>
    <p:sldId id="261" r:id="rId6"/>
    <p:sldId id="270" r:id="rId7"/>
    <p:sldId id="272" r:id="rId8"/>
    <p:sldId id="274" r:id="rId9"/>
    <p:sldId id="275" r:id="rId10"/>
    <p:sldId id="266" r:id="rId11"/>
    <p:sldId id="267" r:id="rId12"/>
    <p:sldId id="268" r:id="rId13"/>
    <p:sldId id="276" r:id="rId14"/>
    <p:sldId id="277" r:id="rId15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982" autoAdjust="0"/>
  </p:normalViewPr>
  <p:slideViewPr>
    <p:cSldViewPr>
      <p:cViewPr varScale="1">
        <p:scale>
          <a:sx n="90" d="100"/>
          <a:sy n="90" d="100"/>
        </p:scale>
        <p:origin x="-21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CBFEE-85C6-4795-85E4-978A55275983}" type="datetimeFigureOut">
              <a:rPr kumimoji="1" lang="ja-JP" altLang="en-US" smtClean="0"/>
              <a:t>2016/2/18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56439-0195-44D1-93D4-8029E4E696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9093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0A798-E3F8-44FA-9B73-8CD84E4BC7B2}" type="datetimeFigureOut">
              <a:rPr kumimoji="1" lang="ja-JP" altLang="en-US" smtClean="0"/>
              <a:t>2016/2/18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2EAF3-6B71-4E7D-9AFE-7BD500DDD0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5564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ln/>
        </p:spPr>
      </p:sp>
      <p:sp>
        <p:nvSpPr>
          <p:cNvPr id="717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小学生向けまとめ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69912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中学生以上のまとめ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※</a:t>
            </a:r>
            <a:r>
              <a:rPr kumimoji="1" lang="ja-JP" altLang="en-US" dirty="0" smtClean="0"/>
              <a:t>「非表示スライド」にしています。右クリックで解除できます。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69912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36600" indent="-282575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33475" indent="-225425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87500" indent="-225425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41525" indent="-225425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98725" indent="-2254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55925" indent="-2254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13125" indent="-2254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70325" indent="-2254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54936A7-43F6-4121-AC09-C3B661E239B8}" type="slidenum">
              <a:rPr lang="en-US" altLang="ja-JP" smtClean="0"/>
              <a:pPr/>
              <a:t>13</a:t>
            </a:fld>
            <a:endParaRPr lang="en-US" altLang="ja-JP" smtClean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kumimoji="1" lang="ja-JP" altLang="en-US" sz="1000" dirty="0" smtClean="0"/>
              <a:t>（参考資料）</a:t>
            </a:r>
            <a:endParaRPr kumimoji="1" lang="en-US" altLang="ja-JP" sz="1000" dirty="0" smtClean="0"/>
          </a:p>
          <a:p>
            <a:endParaRPr kumimoji="1" lang="en-US" altLang="ja-JP" sz="1000" dirty="0" smtClean="0"/>
          </a:p>
          <a:p>
            <a:r>
              <a:rPr kumimoji="1" lang="en-US" altLang="ja-JP" sz="1000" dirty="0" smtClean="0"/>
              <a:t>※</a:t>
            </a:r>
            <a:r>
              <a:rPr kumimoji="1" lang="ja-JP" altLang="en-US" sz="1000" dirty="0" smtClean="0"/>
              <a:t>「非表示スライド」にしています。右クリックで解除できます。</a:t>
            </a:r>
          </a:p>
          <a:p>
            <a:pPr eaLnBrk="1" hangingPunct="1"/>
            <a:endParaRPr lang="ja-JP" altLang="en-US" sz="100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36600" indent="-282575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33475" indent="-225425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87500" indent="-225425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41525" indent="-225425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98725" indent="-2254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55925" indent="-2254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13125" indent="-2254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70325" indent="-2254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40C293F-5559-4740-95B7-7D23E3283DDE}" type="slidenum">
              <a:rPr lang="en-US" altLang="ja-JP" smtClean="0"/>
              <a:pPr/>
              <a:t>14</a:t>
            </a:fld>
            <a:endParaRPr lang="en-US" altLang="ja-JP" smtClean="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kumimoji="1" lang="ja-JP" altLang="en-US" sz="1000" dirty="0" smtClean="0"/>
              <a:t>（参考資料）</a:t>
            </a:r>
            <a:endParaRPr kumimoji="1" lang="en-US" altLang="ja-JP" sz="1000" dirty="0" smtClean="0"/>
          </a:p>
          <a:p>
            <a:endParaRPr kumimoji="1" lang="en-US" altLang="ja-JP" sz="1000" dirty="0" smtClean="0"/>
          </a:p>
          <a:p>
            <a:r>
              <a:rPr kumimoji="1" lang="en-US" altLang="ja-JP" sz="1000" dirty="0" smtClean="0"/>
              <a:t>※</a:t>
            </a:r>
            <a:r>
              <a:rPr kumimoji="1" lang="ja-JP" altLang="en-US" sz="1000" dirty="0" smtClean="0"/>
              <a:t>「非表示スライド」にしています。右クリックで解除できます。</a:t>
            </a:r>
          </a:p>
          <a:p>
            <a:pPr eaLnBrk="1" hangingPunct="1"/>
            <a:endParaRPr lang="ja-JP" altLang="en-US" sz="1000" dirty="0" smtClean="0">
              <a:latin typeface="Arial" charset="0"/>
            </a:endParaRPr>
          </a:p>
          <a:p>
            <a:pPr eaLnBrk="1" hangingPunct="1"/>
            <a:endParaRPr lang="ja-JP" altLang="en-US" sz="100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299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これは地震が来たときの映像を再現したものです。</a:t>
            </a:r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このように地震が起きるとどんなことが起きるのか、みなさんは想像できますか？</a:t>
            </a:r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1443E-C258-48A8-8CD6-A99BC486739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483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このスライドは以下のような流れです。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１．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分くらい自分で考えてもらう</a:t>
            </a:r>
            <a:endParaRPr kumimoji="1" lang="en-US" altLang="ja-JP" dirty="0" smtClean="0"/>
          </a:p>
          <a:p>
            <a:r>
              <a:rPr kumimoji="1" lang="ja-JP" altLang="en-US" dirty="0" smtClean="0"/>
              <a:t>２．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分程度まわりと話し合ってもらう</a:t>
            </a:r>
            <a:endParaRPr kumimoji="1" lang="en-US" altLang="ja-JP" dirty="0" smtClean="0"/>
          </a:p>
          <a:p>
            <a:r>
              <a:rPr kumimoji="1" lang="ja-JP" altLang="en-US" dirty="0" smtClean="0"/>
              <a:t>３．発表してもらう（複数の答えを引き出しましょう）</a:t>
            </a:r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※</a:t>
            </a:r>
            <a:r>
              <a:rPr kumimoji="1" lang="ja-JP" altLang="en-US" dirty="0" smtClean="0"/>
              <a:t>みんなが話し合った内容が「答え」になります。</a:t>
            </a:r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　それぞれの発表について、良いところを見つけて褒めましょう。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69912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36600" indent="-282575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33475" indent="-225425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87500" indent="-225425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41525" indent="-225425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98725" indent="-2254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55925" indent="-2254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13125" indent="-2254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70325" indent="-2254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487FD1B-CE4C-496C-A0D3-45AD244884AB}" type="slidenum">
              <a:rPr lang="ja-JP" altLang="en-US" smtClean="0"/>
              <a:pPr/>
              <a:t>6</a:t>
            </a:fld>
            <a:endParaRPr lang="en-US" altLang="ja-JP" smtClean="0"/>
          </a:p>
        </p:txBody>
      </p:sp>
      <p:sp>
        <p:nvSpPr>
          <p:cNvPr id="15462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8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36600" indent="-282575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33475" indent="-225425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87500" indent="-225425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41525" indent="-225425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98725" indent="-2254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55925" indent="-2254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13125" indent="-2254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70325" indent="-2254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1CC1454-F3AF-4A66-851D-6C2873FDD35E}" type="slidenum">
              <a:rPr lang="ja-JP" altLang="en-US" smtClean="0"/>
              <a:pPr/>
              <a:t>7</a:t>
            </a:fld>
            <a:endParaRPr lang="en-US" altLang="ja-JP" smtClean="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36600" indent="-282575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33475" indent="-225425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87500" indent="-225425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41525" indent="-225425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98725" indent="-2254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55925" indent="-2254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13125" indent="-2254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70325" indent="-2254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CF03C51-8361-421D-A7F4-76E25552D390}" type="slidenum">
              <a:rPr lang="ja-JP" altLang="en-US" smtClean="0"/>
              <a:pPr/>
              <a:t>8</a:t>
            </a:fld>
            <a:endParaRPr lang="en-US" altLang="ja-JP" smtClean="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36600" indent="-282575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33475" indent="-225425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87500" indent="-225425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41525" indent="-225425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98725" indent="-2254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55925" indent="-2254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13125" indent="-2254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70325" indent="-2254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7E51F42-C029-4C64-B590-3E70EACC210A}" type="slidenum">
              <a:rPr lang="ja-JP" altLang="en-US" smtClean="0"/>
              <a:pPr/>
              <a:t>9</a:t>
            </a:fld>
            <a:endParaRPr lang="en-US" altLang="ja-JP" smtClean="0"/>
          </a:p>
        </p:txBody>
      </p:sp>
      <p:sp>
        <p:nvSpPr>
          <p:cNvPr id="159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8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このスライドは以下のような流れです。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１．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分くらい自分で考えてもらう</a:t>
            </a:r>
            <a:endParaRPr kumimoji="1" lang="en-US" altLang="ja-JP" dirty="0" smtClean="0"/>
          </a:p>
          <a:p>
            <a:r>
              <a:rPr kumimoji="1" lang="ja-JP" altLang="en-US" dirty="0" smtClean="0"/>
              <a:t>２．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分程度まわりと話し合ってもらう</a:t>
            </a:r>
            <a:endParaRPr kumimoji="1" lang="en-US" altLang="ja-JP" dirty="0" smtClean="0"/>
          </a:p>
          <a:p>
            <a:r>
              <a:rPr kumimoji="1" lang="ja-JP" altLang="en-US" dirty="0" smtClean="0"/>
              <a:t>３．発表してもらう（複数の答えを引き出しましょう）</a:t>
            </a:r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※</a:t>
            </a:r>
            <a:r>
              <a:rPr kumimoji="1" lang="ja-JP" altLang="en-US" dirty="0" smtClean="0"/>
              <a:t>みんなが話し合った内容が「答え」になります。</a:t>
            </a:r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　それぞれの発表について、良いところを見つけて褒めましょう。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69912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2016/2/18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2016/2/18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2016/2/18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2016/2/18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2016/2/18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2016/2/18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2016/2/18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2016/2/18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2016/2/18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2016/2/18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2016/2/18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2016/2/18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1403648" y="2204864"/>
            <a:ext cx="6435824" cy="22098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ja-JP" sz="6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</a:t>
            </a:r>
            <a:r>
              <a:rPr lang="ja-JP" altLang="en-US" sz="6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分で防災</a:t>
            </a:r>
            <a:r>
              <a:rPr lang="en-US" altLang="ja-JP" sz="6600" dirty="0" smtClean="0"/>
              <a:t/>
            </a:r>
            <a:br>
              <a:rPr lang="en-US" altLang="ja-JP" sz="6600" dirty="0" smtClean="0"/>
            </a:br>
            <a:r>
              <a:rPr lang="ja-JP" altLang="en-US" sz="4800" dirty="0" smtClean="0"/>
              <a:t>－地震・津波</a:t>
            </a:r>
            <a:r>
              <a:rPr lang="ja-JP" altLang="en-US" sz="4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  <a:endParaRPr lang="ja-JP" altLang="en-US" sz="4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310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8635204" cy="4817534"/>
          </a:xfrm>
          <a:prstGeom prst="rect">
            <a:avLst/>
          </a:prstGeom>
        </p:spPr>
      </p:pic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827584" y="1340768"/>
            <a:ext cx="7093296" cy="4680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000000">
                  <a:lumMod val="50000"/>
                  <a:lumOff val="50000"/>
                </a:srgbClr>
              </a:buClr>
              <a:buNone/>
            </a:pPr>
            <a:r>
              <a:rPr lang="ja-JP" altLang="en-US" sz="2800" spc="-2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地震・津波に</a:t>
            </a:r>
            <a:r>
              <a:rPr lang="ja-JP" altLang="en-US" sz="2800" spc="-2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よる災害にあわないために、</a:t>
            </a:r>
            <a:endParaRPr lang="en-US" altLang="ja-JP" sz="2800" spc="-2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 algn="just">
              <a:buClr>
                <a:srgbClr val="000000">
                  <a:lumMod val="50000"/>
                  <a:lumOff val="50000"/>
                </a:srgbClr>
              </a:buClr>
              <a:buNone/>
            </a:pPr>
            <a:r>
              <a:rPr lang="ja-JP" altLang="en-US" sz="2800" spc="-2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どういう行動をとりますか？</a:t>
            </a:r>
            <a:endParaRPr lang="en-US" altLang="ja-JP" sz="2800" spc="-2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098088"/>
              </p:ext>
            </p:extLst>
          </p:nvPr>
        </p:nvGraphicFramePr>
        <p:xfrm>
          <a:off x="1079612" y="2636912"/>
          <a:ext cx="6984776" cy="27139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6519"/>
                <a:gridCol w="4578257"/>
              </a:tblGrid>
              <a:tr h="45742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ja-JP" altLang="en-US" sz="3200" kern="1200" dirty="0" smtClean="0">
                          <a:solidFill>
                            <a:schemeClr val="bg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何がおきる</a:t>
                      </a:r>
                      <a:endParaRPr kumimoji="1" lang="ja-JP" altLang="en-US" sz="3200" kern="1200" dirty="0"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200" kern="1200" dirty="0" smtClean="0">
                          <a:solidFill>
                            <a:schemeClr val="bg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どういう行動をする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4867"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3995936" y="3429000"/>
            <a:ext cx="3600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ja-JP" altLang="en-US" sz="2800" b="1" dirty="0">
                <a:solidFill>
                  <a:srgbClr val="FFFF66"/>
                </a:solidFill>
                <a:latin typeface="HG創英角ﾎﾟｯﾌﾟ体" pitchFamily="49" charset="-128"/>
                <a:ea typeface="HG創英角ﾎﾟｯﾌﾟ体" pitchFamily="49" charset="-128"/>
              </a:rPr>
              <a:t>今度は、ここに</a:t>
            </a:r>
          </a:p>
          <a:p>
            <a:pPr algn="ctr">
              <a:lnSpc>
                <a:spcPct val="150000"/>
              </a:lnSpc>
            </a:pPr>
            <a:r>
              <a:rPr lang="ja-JP" altLang="en-US" sz="2800" b="1" dirty="0">
                <a:solidFill>
                  <a:srgbClr val="FFFF66"/>
                </a:solidFill>
                <a:latin typeface="HG創英角ﾎﾟｯﾌﾟ体" pitchFamily="49" charset="-128"/>
                <a:ea typeface="HG創英角ﾎﾟｯﾌﾟ体" pitchFamily="49" charset="-128"/>
              </a:rPr>
              <a:t>書いてください！</a:t>
            </a:r>
          </a:p>
        </p:txBody>
      </p:sp>
      <p:sp>
        <p:nvSpPr>
          <p:cNvPr id="21" name="タイトル 3"/>
          <p:cNvSpPr txBox="1">
            <a:spLocks/>
          </p:cNvSpPr>
          <p:nvPr/>
        </p:nvSpPr>
        <p:spPr bwMode="auto">
          <a:xfrm>
            <a:off x="457200" y="409575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kern="0" dirty="0">
                <a:solidFill>
                  <a:schemeClr val="tx1"/>
                </a:solidFill>
              </a:rPr>
              <a:t>考えてみよう</a:t>
            </a:r>
          </a:p>
        </p:txBody>
      </p:sp>
    </p:spTree>
    <p:extLst>
      <p:ext uri="{BB962C8B-B14F-4D97-AF65-F5344CB8AC3E}">
        <p14:creationId xmlns:p14="http://schemas.microsoft.com/office/powerpoint/2010/main" val="408255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8635204" cy="4817534"/>
          </a:xfrm>
          <a:prstGeom prst="rect">
            <a:avLst/>
          </a:prstGeom>
        </p:spPr>
      </p:pic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827584" y="1232756"/>
            <a:ext cx="7704856" cy="4680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000000">
                  <a:lumMod val="50000"/>
                  <a:lumOff val="50000"/>
                </a:srgbClr>
              </a:buClr>
              <a:buNone/>
            </a:pPr>
            <a:r>
              <a:rPr lang="ja-JP" altLang="en-US" sz="3600" u="sng" spc="-2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普段からの備え</a:t>
            </a:r>
          </a:p>
          <a:p>
            <a:pPr marL="0" indent="0" algn="just">
              <a:buClr>
                <a:srgbClr val="000000">
                  <a:lumMod val="50000"/>
                  <a:lumOff val="50000"/>
                </a:srgbClr>
              </a:buClr>
              <a:buNone/>
            </a:pPr>
            <a:r>
              <a:rPr lang="ja-JP" altLang="en-US" sz="2800" spc="-2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危険</a:t>
            </a:r>
            <a:r>
              <a:rPr lang="ja-JP" altLang="en-US" sz="2800" spc="-2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な場所はないか考える</a:t>
            </a:r>
          </a:p>
          <a:p>
            <a:pPr marL="0" indent="0" algn="just">
              <a:buClr>
                <a:srgbClr val="000000">
                  <a:lumMod val="50000"/>
                  <a:lumOff val="50000"/>
                </a:srgbClr>
              </a:buClr>
              <a:buNone/>
            </a:pPr>
            <a:r>
              <a:rPr lang="ja-JP" altLang="en-US" sz="2800" spc="-2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ja-JP" altLang="en-US" sz="2800" spc="-2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避難</a:t>
            </a:r>
            <a:r>
              <a:rPr lang="ja-JP" altLang="en-US" sz="2800" spc="-2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場所（学校・公民館）を知っておく</a:t>
            </a:r>
            <a:endParaRPr lang="en-US" altLang="ja-JP" sz="2800" spc="-20" dirty="0" smtClean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 algn="just">
              <a:lnSpc>
                <a:spcPts val="2400"/>
              </a:lnSpc>
              <a:buClr>
                <a:srgbClr val="000000">
                  <a:lumMod val="50000"/>
                  <a:lumOff val="50000"/>
                </a:srgbClr>
              </a:buClr>
              <a:buNone/>
            </a:pPr>
            <a:endParaRPr lang="en-US" altLang="ja-JP" sz="2800" spc="-2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 algn="just">
              <a:buClr>
                <a:srgbClr val="000000">
                  <a:lumMod val="50000"/>
                  <a:lumOff val="50000"/>
                </a:srgbClr>
              </a:buClr>
              <a:buNone/>
            </a:pPr>
            <a:r>
              <a:rPr lang="ja-JP" altLang="en-US" sz="3600" u="sng" spc="-2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地震がおきたとき</a:t>
            </a:r>
            <a:endParaRPr lang="ja-JP" altLang="en-US" sz="3600" u="sng" spc="-2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 algn="just">
              <a:buClr>
                <a:srgbClr val="000000">
                  <a:lumMod val="50000"/>
                  <a:lumOff val="50000"/>
                </a:srgbClr>
              </a:buClr>
              <a:buNone/>
            </a:pPr>
            <a:r>
              <a:rPr lang="ja-JP" altLang="en-US" sz="2800" spc="-2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ゆれから身を守る</a:t>
            </a:r>
          </a:p>
          <a:p>
            <a:pPr marL="0" indent="0" algn="just">
              <a:buClr>
                <a:srgbClr val="000000">
                  <a:lumMod val="50000"/>
                  <a:lumOff val="50000"/>
                </a:srgbClr>
              </a:buClr>
              <a:buNone/>
            </a:pPr>
            <a:r>
              <a:rPr lang="ja-JP" altLang="en-US" sz="2800" spc="-2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海岸からはなれる</a:t>
            </a:r>
            <a:endParaRPr lang="en-US" altLang="ja-JP" sz="2800" spc="-20" dirty="0" smtClean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 algn="just">
              <a:buClr>
                <a:srgbClr val="000000">
                  <a:lumMod val="50000"/>
                  <a:lumOff val="50000"/>
                </a:srgbClr>
              </a:buClr>
              <a:buNone/>
            </a:pPr>
            <a:r>
              <a:rPr lang="ja-JP" altLang="en-US" sz="2800" spc="-2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ja-JP" altLang="en-US" sz="2800" spc="-2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津波が来ないか、情報</a:t>
            </a:r>
            <a:r>
              <a:rPr lang="ja-JP" altLang="en-US" sz="2800" spc="-2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を確認する</a:t>
            </a:r>
            <a:endParaRPr lang="ja-JP" altLang="en-US" sz="2800" spc="-2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 algn="just">
              <a:buClr>
                <a:srgbClr val="000000">
                  <a:lumMod val="50000"/>
                  <a:lumOff val="50000"/>
                </a:srgbClr>
              </a:buClr>
              <a:buNone/>
            </a:pPr>
            <a:endParaRPr lang="ja-JP" altLang="en-US" sz="2800" spc="-2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タイトル 3"/>
          <p:cNvSpPr txBox="1">
            <a:spLocks/>
          </p:cNvSpPr>
          <p:nvPr/>
        </p:nvSpPr>
        <p:spPr bwMode="auto">
          <a:xfrm>
            <a:off x="457200" y="409575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kern="0" dirty="0" smtClean="0">
                <a:solidFill>
                  <a:schemeClr val="tx1"/>
                </a:solidFill>
              </a:rPr>
              <a:t>まとめ</a:t>
            </a:r>
            <a:endParaRPr lang="ja-JP" altLang="en-US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01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8635204" cy="4817534"/>
          </a:xfrm>
          <a:prstGeom prst="rect">
            <a:avLst/>
          </a:prstGeom>
        </p:spPr>
      </p:pic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827584" y="1196752"/>
            <a:ext cx="7859216" cy="4680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000000">
                  <a:lumMod val="50000"/>
                  <a:lumOff val="50000"/>
                </a:srgbClr>
              </a:buClr>
              <a:buNone/>
            </a:pPr>
            <a:r>
              <a:rPr lang="ja-JP" altLang="en-US" sz="2000" b="1" u="sng" spc="-2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危険を知る</a:t>
            </a:r>
          </a:p>
          <a:p>
            <a:pPr marL="0" indent="0" algn="just">
              <a:buClr>
                <a:srgbClr val="000000">
                  <a:lumMod val="50000"/>
                  <a:lumOff val="50000"/>
                </a:srgbClr>
              </a:buClr>
              <a:buNone/>
            </a:pPr>
            <a:r>
              <a:rPr lang="ja-JP" altLang="en-US" sz="2000" b="1" spc="-2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－地域の危険を知るにはハザードマップも活用 </a:t>
            </a:r>
          </a:p>
          <a:p>
            <a:pPr marL="0" indent="0" algn="just">
              <a:buClr>
                <a:srgbClr val="000000">
                  <a:lumMod val="50000"/>
                  <a:lumOff val="50000"/>
                </a:srgbClr>
              </a:buClr>
              <a:buNone/>
            </a:pPr>
            <a:r>
              <a:rPr lang="ja-JP" altLang="en-US" sz="2000" b="1" spc="-2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－将来どこに住む？旅先で災害にあうかも･･･</a:t>
            </a:r>
          </a:p>
          <a:p>
            <a:pPr marL="0" indent="0" algn="just">
              <a:lnSpc>
                <a:spcPts val="1200"/>
              </a:lnSpc>
              <a:buClr>
                <a:srgbClr val="000000">
                  <a:lumMod val="50000"/>
                  <a:lumOff val="50000"/>
                </a:srgbClr>
              </a:buClr>
              <a:buNone/>
            </a:pPr>
            <a:endParaRPr lang="ja-JP" altLang="en-US" sz="2000" b="1" spc="-2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 algn="just">
              <a:buClr>
                <a:srgbClr val="000000">
                  <a:lumMod val="50000"/>
                  <a:lumOff val="50000"/>
                </a:srgbClr>
              </a:buClr>
              <a:buNone/>
            </a:pPr>
            <a:r>
              <a:rPr lang="ja-JP" altLang="en-US" sz="2000" b="1" u="sng" spc="-2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知識をもつ・防災への心構え</a:t>
            </a:r>
          </a:p>
          <a:p>
            <a:pPr marL="0" indent="0" algn="just">
              <a:buClr>
                <a:srgbClr val="000000">
                  <a:lumMod val="50000"/>
                  <a:lumOff val="50000"/>
                </a:srgbClr>
              </a:buClr>
              <a:buNone/>
            </a:pPr>
            <a:r>
              <a:rPr lang="ja-JP" altLang="en-US" sz="2000" b="1" spc="-2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－</a:t>
            </a:r>
            <a:r>
              <a:rPr lang="ja-JP" altLang="en-US" sz="2000" b="1" spc="-2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気象防災情報</a:t>
            </a:r>
            <a:r>
              <a:rPr lang="ja-JP" altLang="en-US" sz="2000" b="1" spc="-2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を利用する </a:t>
            </a:r>
          </a:p>
          <a:p>
            <a:pPr marL="0" indent="0" algn="just">
              <a:buClr>
                <a:srgbClr val="000000">
                  <a:lumMod val="50000"/>
                  <a:lumOff val="50000"/>
                </a:srgbClr>
              </a:buClr>
              <a:buNone/>
            </a:pPr>
            <a:r>
              <a:rPr lang="ja-JP" altLang="en-US" sz="2000" b="1" spc="-2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ja-JP" altLang="en-US" sz="2000" b="1" spc="-2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  <a:r>
              <a:rPr lang="ja-JP" altLang="en-US" sz="2000" b="1" spc="-2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海岸</a:t>
            </a:r>
            <a:r>
              <a:rPr lang="ja-JP" altLang="en-US" sz="2000" b="1" spc="-2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から離れる。津波が来ないか確認する</a:t>
            </a:r>
            <a:endParaRPr lang="ja-JP" altLang="en-US" sz="2000" b="1" spc="-2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 algn="just">
              <a:buClr>
                <a:srgbClr val="000000">
                  <a:lumMod val="50000"/>
                  <a:lumOff val="50000"/>
                </a:srgbClr>
              </a:buClr>
              <a:buNone/>
            </a:pPr>
            <a:r>
              <a:rPr lang="ja-JP" altLang="en-US" sz="2000" b="1" spc="-2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－「自分は大丈夫」と思わない</a:t>
            </a:r>
            <a:r>
              <a:rPr lang="ja-JP" altLang="en-US" sz="2000" b="1" spc="-2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！自ら進んで安全</a:t>
            </a:r>
            <a:r>
              <a:rPr lang="ja-JP" altLang="en-US" sz="2000" b="1" spc="-2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な場所へ</a:t>
            </a:r>
          </a:p>
          <a:p>
            <a:pPr marL="0" indent="0" algn="just">
              <a:lnSpc>
                <a:spcPts val="1200"/>
              </a:lnSpc>
              <a:buClr>
                <a:srgbClr val="000000">
                  <a:lumMod val="50000"/>
                  <a:lumOff val="50000"/>
                </a:srgbClr>
              </a:buClr>
              <a:buNone/>
            </a:pPr>
            <a:endParaRPr lang="ja-JP" altLang="en-US" sz="2000" b="1" spc="-2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 algn="just">
              <a:buClr>
                <a:srgbClr val="000000">
                  <a:lumMod val="50000"/>
                  <a:lumOff val="50000"/>
                </a:srgbClr>
              </a:buClr>
              <a:buNone/>
            </a:pPr>
            <a:r>
              <a:rPr lang="ja-JP" altLang="en-US" sz="2000" b="1" u="sng" spc="-2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訓練する（備える）</a:t>
            </a:r>
          </a:p>
          <a:p>
            <a:pPr marL="0" indent="0" algn="just">
              <a:buClr>
                <a:srgbClr val="000000">
                  <a:lumMod val="50000"/>
                  <a:lumOff val="50000"/>
                </a:srgbClr>
              </a:buClr>
              <a:buNone/>
            </a:pPr>
            <a:r>
              <a:rPr lang="ja-JP" altLang="en-US" sz="2000" b="1" spc="-2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ja-JP" altLang="en-US" sz="2000" b="1" spc="-2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－非常食や必需品の準備</a:t>
            </a:r>
            <a:endParaRPr lang="ja-JP" altLang="en-US" sz="2000" b="1" spc="-2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 algn="just">
              <a:buClr>
                <a:srgbClr val="000000">
                  <a:lumMod val="50000"/>
                  <a:lumOff val="50000"/>
                </a:srgbClr>
              </a:buClr>
              <a:buNone/>
            </a:pPr>
            <a:r>
              <a:rPr lang="ja-JP" altLang="en-US" sz="2000" b="1" spc="-2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－学校や地域の訓練に参加</a:t>
            </a:r>
          </a:p>
          <a:p>
            <a:pPr marL="0" indent="0" algn="just">
              <a:buClr>
                <a:srgbClr val="000000">
                  <a:lumMod val="50000"/>
                  <a:lumOff val="50000"/>
                </a:srgbClr>
              </a:buClr>
              <a:buNone/>
            </a:pPr>
            <a:endParaRPr lang="ja-JP" altLang="en-US" sz="2000" b="1" spc="-2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タイトル 3"/>
          <p:cNvSpPr txBox="1">
            <a:spLocks/>
          </p:cNvSpPr>
          <p:nvPr/>
        </p:nvSpPr>
        <p:spPr bwMode="auto">
          <a:xfrm>
            <a:off x="457200" y="409575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kern="0" dirty="0" smtClean="0">
                <a:solidFill>
                  <a:schemeClr val="tx1"/>
                </a:solidFill>
              </a:rPr>
              <a:t>まとめ</a:t>
            </a:r>
            <a:endParaRPr lang="ja-JP" altLang="en-US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63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角丸四角形 14"/>
          <p:cNvSpPr/>
          <p:nvPr/>
        </p:nvSpPr>
        <p:spPr>
          <a:xfrm>
            <a:off x="107504" y="1049337"/>
            <a:ext cx="8857109" cy="5692775"/>
          </a:xfrm>
          <a:prstGeom prst="roundRect">
            <a:avLst>
              <a:gd name="adj" fmla="val 8042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ja-JP" altLang="en-US" sz="3200" b="1" dirty="0" smtClean="0">
                <a:solidFill>
                  <a:srgbClr val="FF0000"/>
                </a:solidFill>
                <a:latin typeface="HGS創英角ｺﾞｼｯｸUB" pitchFamily="50" charset="-128"/>
                <a:ea typeface="HGS創英角ｺﾞｼｯｸUB" pitchFamily="50" charset="-128"/>
              </a:rPr>
              <a:t>・揺れから身を守る</a:t>
            </a:r>
            <a:endParaRPr lang="en-US" altLang="ja-JP" sz="3200" b="1" dirty="0" smtClean="0">
              <a:solidFill>
                <a:srgbClr val="FF0000"/>
              </a:solidFill>
              <a:latin typeface="HGS創英角ｺﾞｼｯｸUB" pitchFamily="50" charset="-128"/>
              <a:ea typeface="HGS創英角ｺﾞｼｯｸUB" pitchFamily="50" charset="-128"/>
            </a:endParaRPr>
          </a:p>
          <a:p>
            <a:pPr>
              <a:defRPr/>
            </a:pPr>
            <a:r>
              <a:rPr lang="ja-JP" altLang="en-US" sz="3200" b="1" dirty="0" smtClean="0">
                <a:solidFill>
                  <a:schemeClr val="tx1"/>
                </a:solidFill>
                <a:latin typeface="HGSｺﾞｼｯｸM" pitchFamily="50" charset="-128"/>
                <a:ea typeface="HGSｺﾞｼｯｸM" pitchFamily="50" charset="-128"/>
              </a:rPr>
              <a:t>　－落ちてくる物、倒れてくる物から離れる</a:t>
            </a:r>
            <a:endParaRPr lang="en-US" altLang="ja-JP" sz="3200" b="1" dirty="0" smtClean="0">
              <a:solidFill>
                <a:schemeClr val="tx1"/>
              </a:solidFill>
              <a:latin typeface="HGSｺﾞｼｯｸM" pitchFamily="50" charset="-128"/>
              <a:ea typeface="HGSｺﾞｼｯｸM" pitchFamily="50" charset="-128"/>
            </a:endParaRPr>
          </a:p>
          <a:p>
            <a:pPr>
              <a:defRPr/>
            </a:pPr>
            <a:r>
              <a:rPr lang="ja-JP" altLang="en-US" sz="3200" b="1" dirty="0">
                <a:solidFill>
                  <a:schemeClr val="tx1"/>
                </a:solidFill>
                <a:latin typeface="HGSｺﾞｼｯｸM" pitchFamily="50" charset="-128"/>
                <a:ea typeface="HGSｺﾞｼｯｸM" pitchFamily="50" charset="-128"/>
              </a:rPr>
              <a:t>　</a:t>
            </a:r>
            <a:r>
              <a:rPr lang="ja-JP" altLang="en-US" sz="3200" b="1" dirty="0" smtClean="0">
                <a:solidFill>
                  <a:schemeClr val="tx1"/>
                </a:solidFill>
                <a:latin typeface="HGSｺﾞｼｯｸM" pitchFamily="50" charset="-128"/>
                <a:ea typeface="HGSｺﾞｼｯｸM" pitchFamily="50" charset="-128"/>
              </a:rPr>
              <a:t>－頭をしっかり守る</a:t>
            </a:r>
            <a:endParaRPr lang="en-US" altLang="ja-JP" sz="3200" b="1" dirty="0" smtClean="0">
              <a:solidFill>
                <a:schemeClr val="tx1"/>
              </a:solidFill>
              <a:latin typeface="HGSｺﾞｼｯｸM" pitchFamily="50" charset="-128"/>
              <a:ea typeface="HGSｺﾞｼｯｸM" pitchFamily="50" charset="-128"/>
            </a:endParaRPr>
          </a:p>
          <a:p>
            <a:pPr>
              <a:defRPr/>
            </a:pPr>
            <a:r>
              <a:rPr lang="ja-JP" altLang="en-US" sz="3200" b="1" dirty="0">
                <a:solidFill>
                  <a:schemeClr val="tx1"/>
                </a:solidFill>
                <a:latin typeface="HGSｺﾞｼｯｸM" pitchFamily="50" charset="-128"/>
                <a:ea typeface="HGSｺﾞｼｯｸM" pitchFamily="50" charset="-128"/>
              </a:rPr>
              <a:t>　</a:t>
            </a:r>
            <a:r>
              <a:rPr lang="ja-JP" altLang="en-US" sz="3200" b="1" dirty="0" smtClean="0">
                <a:solidFill>
                  <a:schemeClr val="tx1"/>
                </a:solidFill>
                <a:latin typeface="HGSｺﾞｼｯｸM" pitchFamily="50" charset="-128"/>
                <a:ea typeface="HGSｺﾞｼｯｸM" pitchFamily="50" charset="-128"/>
              </a:rPr>
              <a:t>－揺れが収まるまで動かない</a:t>
            </a:r>
            <a:endParaRPr lang="ja-JP" altLang="en-US" sz="3200" b="1" dirty="0">
              <a:solidFill>
                <a:schemeClr val="tx1"/>
              </a:solidFill>
              <a:latin typeface="HGSｺﾞｼｯｸM" pitchFamily="50" charset="-128"/>
              <a:ea typeface="HGSｺﾞｼｯｸM" pitchFamily="50" charset="-128"/>
            </a:endParaRPr>
          </a:p>
          <a:p>
            <a:pPr eaLnBrk="1" hangingPunct="1">
              <a:defRPr/>
            </a:pPr>
            <a:endParaRPr lang="ja-JP" altLang="en-US" sz="3200" b="1" dirty="0">
              <a:solidFill>
                <a:srgbClr val="FF0000"/>
              </a:solidFill>
              <a:latin typeface="HGS創英角ｺﾞｼｯｸUB" pitchFamily="50" charset="-128"/>
              <a:ea typeface="HGS創英角ｺﾞｼｯｸUB" pitchFamily="50" charset="-128"/>
            </a:endParaRPr>
          </a:p>
          <a:p>
            <a:pPr eaLnBrk="1" hangingPunct="1">
              <a:defRPr/>
            </a:pPr>
            <a:r>
              <a:rPr lang="ja-JP" altLang="en-US" sz="3200" b="1" dirty="0" smtClean="0">
                <a:solidFill>
                  <a:srgbClr val="FF0000"/>
                </a:solidFill>
                <a:latin typeface="HGS創英角ｺﾞｼｯｸUB" pitchFamily="50" charset="-128"/>
                <a:ea typeface="HGS創英角ｺﾞｼｯｸUB" pitchFamily="50" charset="-128"/>
              </a:rPr>
              <a:t>・津波に備える</a:t>
            </a:r>
            <a:endParaRPr lang="ja-JP" altLang="en-US" sz="3000" b="1" dirty="0">
              <a:solidFill>
                <a:srgbClr val="FF0000"/>
              </a:solidFill>
              <a:latin typeface="HGS創英角ｺﾞｼｯｸUB" pitchFamily="50" charset="-128"/>
              <a:ea typeface="HGS創英角ｺﾞｼｯｸUB" pitchFamily="50" charset="-128"/>
            </a:endParaRPr>
          </a:p>
          <a:p>
            <a:pPr eaLnBrk="1" hangingPunct="1">
              <a:defRPr/>
            </a:pPr>
            <a:r>
              <a:rPr lang="ja-JP" altLang="en-US" sz="2800" b="1" dirty="0">
                <a:solidFill>
                  <a:srgbClr val="FF0000"/>
                </a:solidFill>
                <a:latin typeface="HGS創英角ｺﾞｼｯｸUB" pitchFamily="50" charset="-128"/>
                <a:ea typeface="HGS創英角ｺﾞｼｯｸUB" pitchFamily="50" charset="-128"/>
              </a:rPr>
              <a:t>　</a:t>
            </a:r>
            <a:r>
              <a:rPr lang="ja-JP" altLang="en-US" sz="2800" b="1" dirty="0">
                <a:solidFill>
                  <a:srgbClr val="FF0000"/>
                </a:solidFill>
                <a:latin typeface="HGSｺﾞｼｯｸM" pitchFamily="50" charset="-128"/>
                <a:ea typeface="HGSｺﾞｼｯｸM" pitchFamily="50" charset="-128"/>
              </a:rPr>
              <a:t> </a:t>
            </a:r>
            <a:r>
              <a:rPr lang="ja-JP" altLang="en-US" sz="2800" b="1" dirty="0" smtClean="0">
                <a:solidFill>
                  <a:schemeClr val="tx1"/>
                </a:solidFill>
                <a:latin typeface="HGSｺﾞｼｯｸM" pitchFamily="50" charset="-128"/>
                <a:ea typeface="HGSｺﾞｼｯｸM" pitchFamily="50" charset="-128"/>
              </a:rPr>
              <a:t>－海岸からすぐに離れる</a:t>
            </a:r>
            <a:endParaRPr lang="ja-JP" altLang="en-US" sz="2800" b="1" dirty="0">
              <a:solidFill>
                <a:schemeClr val="tx1"/>
              </a:solidFill>
              <a:latin typeface="HGSｺﾞｼｯｸM" pitchFamily="50" charset="-128"/>
              <a:ea typeface="HGSｺﾞｼｯｸM" pitchFamily="50" charset="-128"/>
            </a:endParaRPr>
          </a:p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HGSｺﾞｼｯｸM" pitchFamily="50" charset="-128"/>
                <a:ea typeface="HGSｺﾞｼｯｸM" pitchFamily="50" charset="-128"/>
              </a:rPr>
              <a:t>　 </a:t>
            </a:r>
            <a:r>
              <a:rPr lang="ja-JP" altLang="en-US" sz="2800" b="1" dirty="0" smtClean="0">
                <a:solidFill>
                  <a:schemeClr val="tx1"/>
                </a:solidFill>
                <a:latin typeface="HGSｺﾞｼｯｸM" pitchFamily="50" charset="-128"/>
                <a:ea typeface="HGSｺﾞｼｯｸM" pitchFamily="50" charset="-128"/>
              </a:rPr>
              <a:t>－津波が来ないか情報を聞いて確認する</a:t>
            </a:r>
            <a:endParaRPr lang="en-US" altLang="ja-JP" sz="2800" b="1" dirty="0">
              <a:solidFill>
                <a:schemeClr val="tx1"/>
              </a:solidFill>
              <a:latin typeface="HGSｺﾞｼｯｸM" pitchFamily="50" charset="-128"/>
              <a:ea typeface="HGSｺﾞｼｯｸM" pitchFamily="50" charset="-128"/>
            </a:endParaRPr>
          </a:p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HGSｺﾞｼｯｸM" pitchFamily="50" charset="-128"/>
                <a:ea typeface="HGSｺﾞｼｯｸM" pitchFamily="50" charset="-128"/>
              </a:rPr>
              <a:t>　 </a:t>
            </a:r>
            <a:r>
              <a:rPr lang="ja-JP" altLang="en-US" sz="2800" b="1" dirty="0" smtClean="0">
                <a:solidFill>
                  <a:schemeClr val="tx1"/>
                </a:solidFill>
                <a:latin typeface="HGSｺﾞｼｯｸM" pitchFamily="50" charset="-128"/>
                <a:ea typeface="HGSｺﾞｼｯｸM" pitchFamily="50" charset="-128"/>
              </a:rPr>
              <a:t>－津波が来る場合は高い所に避難！</a:t>
            </a:r>
            <a:endParaRPr lang="en-US" altLang="ja-JP" sz="2800" b="1" dirty="0" smtClean="0">
              <a:solidFill>
                <a:schemeClr val="tx1"/>
              </a:solidFill>
              <a:latin typeface="HGSｺﾞｼｯｸM" pitchFamily="50" charset="-128"/>
              <a:ea typeface="HGSｺﾞｼｯｸM" pitchFamily="50" charset="-128"/>
            </a:endParaRPr>
          </a:p>
          <a:p>
            <a:pPr eaLnBrk="1" hangingPunct="1">
              <a:defRPr/>
            </a:pPr>
            <a:endParaRPr lang="en-US" altLang="ja-JP" sz="2800" b="1" dirty="0" smtClean="0">
              <a:solidFill>
                <a:schemeClr val="tx1"/>
              </a:solidFill>
              <a:latin typeface="HGSｺﾞｼｯｸM" pitchFamily="50" charset="-128"/>
              <a:ea typeface="HGSｺﾞｼｯｸM" pitchFamily="50" charset="-128"/>
            </a:endParaRPr>
          </a:p>
          <a:p>
            <a:pPr eaLnBrk="1" hangingPunct="1">
              <a:defRPr/>
            </a:pPr>
            <a:endParaRPr lang="en-US" altLang="ja-JP" sz="2800" b="1" dirty="0">
              <a:solidFill>
                <a:schemeClr val="tx1"/>
              </a:solidFill>
              <a:latin typeface="HGSｺﾞｼｯｸM" pitchFamily="50" charset="-128"/>
              <a:ea typeface="HGSｺﾞｼｯｸM" pitchFamily="50" charset="-128"/>
            </a:endParaRPr>
          </a:p>
          <a:p>
            <a:pPr eaLnBrk="1" hangingPunct="1">
              <a:defRPr/>
            </a:pPr>
            <a:endParaRPr lang="en-US" altLang="ja-JP" sz="1600" dirty="0">
              <a:solidFill>
                <a:srgbClr val="FF0000"/>
              </a:solidFill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107523" name="正方形/長方形 8"/>
          <p:cNvSpPr>
            <a:spLocks noChangeArrowheads="1"/>
          </p:cNvSpPr>
          <p:nvPr/>
        </p:nvSpPr>
        <p:spPr bwMode="auto">
          <a:xfrm>
            <a:off x="1" y="128826"/>
            <a:ext cx="77406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ja-JP" altLang="en-US" sz="4000" dirty="0" smtClean="0">
                <a:ea typeface="HG創英角ﾎﾟｯﾌﾟ体" pitchFamily="49" charset="-128"/>
              </a:rPr>
              <a:t>（参考）地震がおきたら！</a:t>
            </a:r>
            <a:endParaRPr lang="ja-JP" altLang="en-US" sz="4000" dirty="0">
              <a:ea typeface="HG創英角ﾎﾟｯﾌﾟ体" pitchFamily="49" charset="-128"/>
            </a:endParaRPr>
          </a:p>
        </p:txBody>
      </p:sp>
      <p:pic>
        <p:nvPicPr>
          <p:cNvPr id="94212" name="Picture 8" descr="C:\Documents and Settings\JMA254E\デスクトップ\poses_bmp_m\03m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1275"/>
            <a:ext cx="1368425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1323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角丸四角形 14"/>
          <p:cNvSpPr/>
          <p:nvPr/>
        </p:nvSpPr>
        <p:spPr>
          <a:xfrm>
            <a:off x="107504" y="1484313"/>
            <a:ext cx="8928992" cy="3787775"/>
          </a:xfrm>
          <a:prstGeom prst="roundRect">
            <a:avLst>
              <a:gd name="adj" fmla="val 8042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ja-JP" altLang="en-US" sz="320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・</a:t>
            </a:r>
            <a:r>
              <a:rPr lang="ja-JP" altLang="en-US" sz="3200" dirty="0" smtClean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災害</a:t>
            </a:r>
            <a:r>
              <a:rPr lang="ja-JP" altLang="en-US" sz="320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への備え</a:t>
            </a:r>
            <a:endParaRPr lang="en-US" altLang="ja-JP" sz="3200" dirty="0">
              <a:solidFill>
                <a:srgbClr val="FF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eaLnBrk="1" hangingPunct="1">
              <a:defRPr/>
            </a:pPr>
            <a:r>
              <a:rPr lang="ja-JP" altLang="en-US" sz="2800" b="1" dirty="0" smtClean="0">
                <a:solidFill>
                  <a:schemeClr val="tx1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－</a:t>
            </a:r>
            <a:r>
              <a:rPr lang="ja-JP" altLang="en-US" sz="2800" b="1" dirty="0">
                <a:solidFill>
                  <a:schemeClr val="tx1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非常食や必需品の準備</a:t>
            </a:r>
            <a:endParaRPr lang="en-US" altLang="ja-JP" sz="3200" b="1" dirty="0">
              <a:solidFill>
                <a:schemeClr val="tx1"/>
              </a:solidFill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eaLnBrk="1" hangingPunct="1">
              <a:defRPr/>
            </a:pPr>
            <a:r>
              <a:rPr lang="ja-JP" altLang="en-US" sz="2800" b="1" dirty="0" smtClean="0">
                <a:solidFill>
                  <a:schemeClr val="tx1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－携帯</a:t>
            </a:r>
            <a:r>
              <a:rPr lang="ja-JP" altLang="en-US" sz="2800" b="1" dirty="0">
                <a:solidFill>
                  <a:schemeClr val="tx1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電話・懐中電灯・ラジオ（電池式</a:t>
            </a:r>
            <a:r>
              <a:rPr lang="ja-JP" altLang="en-US" sz="2800" b="1" dirty="0" smtClean="0">
                <a:solidFill>
                  <a:schemeClr val="tx1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）</a:t>
            </a:r>
            <a:endParaRPr lang="en-US" altLang="ja-JP" sz="2800" b="1" dirty="0" smtClean="0">
              <a:solidFill>
                <a:schemeClr val="tx1"/>
              </a:solidFill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eaLnBrk="1" hangingPunct="1">
              <a:defRPr/>
            </a:pPr>
            <a:endParaRPr lang="en-US" altLang="ja-JP" sz="2800" b="1" dirty="0">
              <a:solidFill>
                <a:schemeClr val="tx1"/>
              </a:solidFill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eaLnBrk="1" hangingPunct="1">
              <a:defRPr/>
            </a:pPr>
            <a:r>
              <a:rPr lang="ja-JP" altLang="en-US" sz="2800" dirty="0" smtClean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・</a:t>
            </a:r>
            <a:r>
              <a:rPr lang="ja-JP" altLang="en-US" sz="300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避難の</a:t>
            </a:r>
            <a:r>
              <a:rPr lang="ja-JP" altLang="en-US" sz="3000" dirty="0" smtClean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準備</a:t>
            </a:r>
            <a:endParaRPr lang="en-US" altLang="ja-JP" sz="3000" dirty="0">
              <a:solidFill>
                <a:srgbClr val="FF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eaLnBrk="1" hangingPunct="1">
              <a:defRPr/>
            </a:pPr>
            <a:r>
              <a:rPr lang="ja-JP" altLang="en-US" sz="2800" b="1" dirty="0" smtClean="0">
                <a:solidFill>
                  <a:schemeClr val="tx1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－避難場所</a:t>
            </a:r>
            <a:r>
              <a:rPr lang="ja-JP" altLang="en-US" sz="2800" b="1" dirty="0">
                <a:solidFill>
                  <a:schemeClr val="tx1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を知って</a:t>
            </a:r>
            <a:r>
              <a:rPr lang="ja-JP" altLang="en-US" sz="2800" b="1" dirty="0" smtClean="0">
                <a:solidFill>
                  <a:schemeClr val="tx1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おく（学校</a:t>
            </a:r>
            <a:r>
              <a:rPr lang="ja-JP" altLang="en-US" sz="2800" b="1" dirty="0">
                <a:solidFill>
                  <a:schemeClr val="tx1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や公民館</a:t>
            </a:r>
            <a:r>
              <a:rPr lang="ja-JP" altLang="en-US" sz="2800" b="1" dirty="0" smtClean="0">
                <a:solidFill>
                  <a:schemeClr val="tx1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）</a:t>
            </a:r>
            <a:endParaRPr lang="en-US" altLang="ja-JP" sz="2800" b="1" dirty="0" smtClean="0">
              <a:solidFill>
                <a:schemeClr val="tx1"/>
              </a:solidFill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</a:t>
            </a:r>
            <a:r>
              <a:rPr lang="ja-JP" altLang="en-US" sz="2800" b="1" dirty="0" smtClean="0">
                <a:solidFill>
                  <a:schemeClr val="tx1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－家族と「津波に備えて逃げること」を約束する</a:t>
            </a:r>
            <a:endParaRPr lang="en-US" altLang="ja-JP" sz="2800" b="1" dirty="0" smtClean="0">
              <a:solidFill>
                <a:schemeClr val="tx1"/>
              </a:solidFill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eaLnBrk="1" hangingPunct="1">
              <a:defRPr/>
            </a:pPr>
            <a:endParaRPr lang="ja-JP" altLang="en-US" sz="2800" b="1" dirty="0">
              <a:solidFill>
                <a:schemeClr val="tx1"/>
              </a:solidFill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eaLnBrk="1" hangingPunct="1">
              <a:defRPr/>
            </a:pPr>
            <a:r>
              <a:rPr lang="ja-JP" altLang="en-US" sz="2400" b="1" dirty="0">
                <a:solidFill>
                  <a:srgbClr val="FF000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 </a:t>
            </a:r>
            <a:endParaRPr lang="en-US" altLang="ja-JP" sz="1600" b="1" dirty="0">
              <a:solidFill>
                <a:srgbClr val="FF0000"/>
              </a:solidFill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pic>
        <p:nvPicPr>
          <p:cNvPr id="95236" name="Picture 8" descr="C:\Documents and Settings\JMA254E\デスクトップ\poses_bmp_m\03m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1275"/>
            <a:ext cx="1368425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7" name="Picture 2" descr="D:\図\広報画像集から\パンフレット「台風や大雨に備えて」カット集\大雨や台風に備えて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446" y="1989138"/>
            <a:ext cx="128905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8" name="Picture 3" descr="D:\図\広報画像集から\パンフレット「台風や大雨に備えて」カット集\大雨や台風に備えて-0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941888"/>
            <a:ext cx="18732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9" name="Picture 4" descr="D:\図\広報画像集から\パンフレット「台風や大雨に備えて」カット集\大雨や台風に備えて-1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3" y="4941888"/>
            <a:ext cx="190817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正方形/長方形 8"/>
          <p:cNvSpPr>
            <a:spLocks noChangeArrowheads="1"/>
          </p:cNvSpPr>
          <p:nvPr/>
        </p:nvSpPr>
        <p:spPr bwMode="auto">
          <a:xfrm>
            <a:off x="1" y="128826"/>
            <a:ext cx="77406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ja-JP" altLang="en-US" sz="4000" dirty="0" smtClean="0">
                <a:ea typeface="HG創英角ﾎﾟｯﾌﾟ体" pitchFamily="49" charset="-128"/>
              </a:rPr>
              <a:t>（参考）地震がおきたら！</a:t>
            </a:r>
            <a:endParaRPr lang="ja-JP" altLang="en-US" sz="4000" dirty="0">
              <a:ea typeface="HG創英角ﾎﾟｯﾌﾟ体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78078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/>
          <p:cNvGrpSpPr/>
          <p:nvPr/>
        </p:nvGrpSpPr>
        <p:grpSpPr>
          <a:xfrm>
            <a:off x="251520" y="1124744"/>
            <a:ext cx="8635204" cy="4817534"/>
            <a:chOff x="251520" y="987730"/>
            <a:chExt cx="8635204" cy="4817534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987730"/>
              <a:ext cx="8635204" cy="4817534"/>
            </a:xfrm>
            <a:prstGeom prst="rect">
              <a:avLst/>
            </a:prstGeom>
          </p:spPr>
        </p:pic>
        <p:sp>
          <p:nvSpPr>
            <p:cNvPr id="14" name="テキスト ボックス 13"/>
            <p:cNvSpPr txBox="1"/>
            <p:nvPr/>
          </p:nvSpPr>
          <p:spPr>
            <a:xfrm>
              <a:off x="683568" y="1059738"/>
              <a:ext cx="7056784" cy="4616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spcAft>
                  <a:spcPts val="600"/>
                </a:spcAft>
                <a:buFont typeface="Wingdings" panose="05000000000000000000" pitchFamily="2" charset="2"/>
                <a:buChar char="l"/>
              </a:pPr>
              <a:r>
                <a:rPr lang="ja-JP" altLang="en-US" sz="2800" b="1" u="sng" dirty="0" smtClean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防災とは</a:t>
              </a:r>
              <a:endParaRPr lang="en-US" altLang="ja-JP" sz="2800" b="1" u="sng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spcAft>
                  <a:spcPts val="600"/>
                </a:spcAft>
              </a:pPr>
              <a:r>
                <a:rPr lang="ja-JP" altLang="en-US" sz="2800" b="1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</a:t>
              </a:r>
              <a:r>
                <a:rPr lang="ja-JP" altLang="en-US" sz="2800" b="1" dirty="0" smtClean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⇒災害を防ぐこと</a:t>
              </a:r>
              <a:endParaRPr lang="en-US" altLang="ja-JP" sz="28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ts val="1200"/>
                </a:lnSpc>
                <a:spcAft>
                  <a:spcPts val="600"/>
                </a:spcAft>
              </a:pPr>
              <a:endParaRPr lang="en-US" altLang="ja-JP" sz="28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571500" indent="-571500">
                <a:spcAft>
                  <a:spcPts val="600"/>
                </a:spcAft>
                <a:buFont typeface="Wingdings" panose="05000000000000000000" pitchFamily="2" charset="2"/>
                <a:buChar char="l"/>
              </a:pPr>
              <a:r>
                <a:rPr lang="ja-JP" altLang="en-US" sz="2800" b="1" u="sng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災害と</a:t>
              </a:r>
              <a:r>
                <a:rPr lang="ja-JP" altLang="en-US" sz="2800" b="1" u="sng" dirty="0" smtClean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は</a:t>
              </a:r>
              <a:endParaRPr lang="en-US" altLang="ja-JP" sz="2800" b="1" u="sng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spcAft>
                  <a:spcPts val="600"/>
                </a:spcAft>
              </a:pPr>
              <a:r>
                <a:rPr lang="ja-JP" altLang="en-US" sz="2800" b="1" dirty="0" smtClean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⇒大雨・暴風・地震・津波・火山など　　　　</a:t>
              </a:r>
              <a:endParaRPr lang="en-US" altLang="ja-JP" sz="28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spcAft>
                  <a:spcPts val="600"/>
                </a:spcAft>
              </a:pPr>
              <a:r>
                <a:rPr lang="ja-JP" altLang="en-US" sz="2800" b="1" dirty="0" smtClean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　によっておきる</a:t>
              </a:r>
              <a:r>
                <a:rPr lang="ja-JP" altLang="en-US" sz="2800" b="1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被害</a:t>
              </a:r>
              <a:endParaRPr lang="en-US" altLang="ja-JP" sz="28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571500" indent="-571500">
                <a:lnSpc>
                  <a:spcPts val="1200"/>
                </a:lnSpc>
                <a:spcAft>
                  <a:spcPts val="600"/>
                </a:spcAft>
                <a:buFont typeface="Wingdings" panose="05000000000000000000" pitchFamily="2" charset="2"/>
                <a:buChar char="u"/>
              </a:pPr>
              <a:endParaRPr lang="en-US" altLang="ja-JP" sz="28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571500" indent="-571500">
                <a:spcAft>
                  <a:spcPts val="600"/>
                </a:spcAft>
                <a:buFont typeface="Wingdings" panose="05000000000000000000" pitchFamily="2" charset="2"/>
                <a:buChar char="l"/>
              </a:pPr>
              <a:r>
                <a:rPr lang="ja-JP" altLang="en-US" sz="2800" b="1" u="sng" dirty="0" smtClean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防災の目的</a:t>
              </a:r>
              <a:endParaRPr lang="en-US" altLang="ja-JP" sz="2800" b="1" u="sng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spcAft>
                  <a:spcPts val="600"/>
                </a:spcAft>
              </a:pPr>
              <a:r>
                <a:rPr lang="ja-JP" altLang="en-US" sz="2800" b="1" dirty="0" smtClean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⇒自分の命を守ること</a:t>
              </a:r>
              <a:endParaRPr lang="en-US" altLang="ja-JP" sz="28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spcAft>
                  <a:spcPts val="600"/>
                </a:spcAft>
              </a:pPr>
              <a:r>
                <a:rPr lang="ja-JP" altLang="en-US" sz="2800" b="1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</a:t>
              </a:r>
              <a:r>
                <a:rPr lang="ja-JP" altLang="en-US" sz="2800" b="1" dirty="0" smtClean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まわりの人の命を守ること</a:t>
              </a:r>
              <a:endParaRPr lang="en-US" altLang="ja-JP" sz="28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5" name="正方形/長方形 14"/>
            <p:cNvSpPr/>
            <p:nvPr/>
          </p:nvSpPr>
          <p:spPr bwMode="auto">
            <a:xfrm>
              <a:off x="4032000" y="2859938"/>
              <a:ext cx="1871904" cy="432000"/>
            </a:xfrm>
            <a:prstGeom prst="rect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</p:grpSp>
      <p:sp>
        <p:nvSpPr>
          <p:cNvPr id="17" name="タイトル 3"/>
          <p:cNvSpPr txBox="1">
            <a:spLocks/>
          </p:cNvSpPr>
          <p:nvPr/>
        </p:nvSpPr>
        <p:spPr bwMode="auto">
          <a:xfrm>
            <a:off x="457200" y="409575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kern="0" dirty="0" smtClean="0">
                <a:solidFill>
                  <a:schemeClr val="tx1"/>
                </a:solidFill>
              </a:rPr>
              <a:t>防災について考える</a:t>
            </a:r>
            <a:endParaRPr lang="ja-JP" altLang="en-US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43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1322310" y="692696"/>
            <a:ext cx="6408712" cy="5184576"/>
          </a:xfrm>
          <a:prstGeom prst="roundRect">
            <a:avLst/>
          </a:prstGeom>
          <a:solidFill>
            <a:srgbClr val="FFFF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kumimoji="1" lang="ja-JP" altLang="en-US" sz="5400" dirty="0" smtClean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すすめ方</a:t>
            </a:r>
            <a:endParaRPr kumimoji="1" lang="en-US" altLang="ja-JP" sz="5400" dirty="0" smtClean="0">
              <a:solidFill>
                <a:srgbClr val="0000FF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ja-JP" altLang="en-US" sz="3600" dirty="0" smtClean="0">
                <a:solidFill>
                  <a:schemeClr val="tx2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</a:t>
            </a:r>
            <a:r>
              <a:rPr lang="ja-JP" altLang="en-US" sz="4800" dirty="0" smtClean="0">
                <a:solidFill>
                  <a:schemeClr val="tx2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１</a:t>
            </a:r>
            <a:r>
              <a:rPr lang="ja-JP" altLang="en-US" sz="3600" dirty="0" smtClean="0">
                <a:solidFill>
                  <a:schemeClr val="tx2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4800" dirty="0" smtClean="0">
                <a:solidFill>
                  <a:schemeClr val="tx2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考える</a:t>
            </a:r>
            <a:endParaRPr lang="en-US" altLang="ja-JP" sz="4800" dirty="0" smtClean="0">
              <a:solidFill>
                <a:schemeClr val="tx2">
                  <a:lumMod val="5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kumimoji="1" lang="ja-JP" altLang="en-US" sz="3600" dirty="0" smtClean="0">
                <a:solidFill>
                  <a:schemeClr val="tx2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</a:t>
            </a:r>
            <a:r>
              <a:rPr kumimoji="1" lang="ja-JP" altLang="en-US" sz="4800" dirty="0" smtClean="0">
                <a:solidFill>
                  <a:schemeClr val="tx2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２</a:t>
            </a:r>
            <a:r>
              <a:rPr kumimoji="1" lang="ja-JP" altLang="en-US" sz="3600" dirty="0" smtClean="0">
                <a:solidFill>
                  <a:schemeClr val="tx2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kumimoji="1" lang="ja-JP" altLang="en-US" sz="4800" dirty="0" smtClean="0">
                <a:solidFill>
                  <a:schemeClr val="tx2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話し合う</a:t>
            </a:r>
            <a:endParaRPr kumimoji="1" lang="en-US" altLang="ja-JP" sz="4800" dirty="0" smtClean="0">
              <a:solidFill>
                <a:schemeClr val="tx2">
                  <a:lumMod val="5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ja-JP" altLang="en-US" sz="3600" dirty="0" smtClean="0">
                <a:solidFill>
                  <a:schemeClr val="tx2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</a:t>
            </a:r>
            <a:r>
              <a:rPr lang="ja-JP" altLang="en-US" sz="4800" dirty="0" smtClean="0">
                <a:solidFill>
                  <a:schemeClr val="tx2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３　発表する</a:t>
            </a:r>
            <a:endParaRPr lang="en-US" altLang="ja-JP" sz="4800" dirty="0" smtClean="0">
              <a:solidFill>
                <a:schemeClr val="tx2">
                  <a:lumMod val="5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5" name="Picture 15" descr="D:\【資料】 [広報] イラスト_はれるんポーズ各種\20091119102836\harerun-c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028" y="4582605"/>
            <a:ext cx="2231485" cy="223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67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3"/>
          <p:cNvSpPr txBox="1">
            <a:spLocks/>
          </p:cNvSpPr>
          <p:nvPr/>
        </p:nvSpPr>
        <p:spPr bwMode="auto">
          <a:xfrm>
            <a:off x="457200" y="409575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kern="0" dirty="0" smtClean="0">
                <a:solidFill>
                  <a:schemeClr val="tx1"/>
                </a:solidFill>
              </a:rPr>
              <a:t>大地震がおきたら・・・</a:t>
            </a:r>
            <a:endParaRPr lang="ja-JP" altLang="en-US" kern="0" dirty="0">
              <a:solidFill>
                <a:schemeClr val="tx1"/>
              </a:solidFill>
            </a:endParaRPr>
          </a:p>
        </p:txBody>
      </p:sp>
      <p:pic>
        <p:nvPicPr>
          <p:cNvPr id="7" name="Picture 2" descr="http://jsusr16.met.kishou.go.jp/koho/character/poses_s/04x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053" y="4789429"/>
            <a:ext cx="1279748" cy="190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角丸四角形 7"/>
          <p:cNvSpPr/>
          <p:nvPr/>
        </p:nvSpPr>
        <p:spPr>
          <a:xfrm>
            <a:off x="1619671" y="5229200"/>
            <a:ext cx="5400601" cy="1296144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ja-JP" altLang="en-US" sz="2800" dirty="0" smtClean="0">
                <a:solidFill>
                  <a:schemeClr val="tx2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大地震がおきたときに</a:t>
            </a:r>
            <a:r>
              <a:rPr lang="ja-JP" altLang="en-US" sz="2800" dirty="0">
                <a:solidFill>
                  <a:schemeClr val="tx2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、どんな</a:t>
            </a:r>
            <a:endParaRPr lang="en-US" altLang="ja-JP" sz="2800" dirty="0">
              <a:solidFill>
                <a:schemeClr val="tx2">
                  <a:lumMod val="5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>
              <a:spcAft>
                <a:spcPts val="600"/>
              </a:spcAft>
            </a:pPr>
            <a:r>
              <a:rPr lang="ja-JP" altLang="en-US" sz="2800" dirty="0">
                <a:solidFill>
                  <a:schemeClr val="tx2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危険があるか考えてみよう</a:t>
            </a:r>
          </a:p>
        </p:txBody>
      </p:sp>
      <p:pic>
        <p:nvPicPr>
          <p:cNvPr id="2" name="NVEExport.0001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07704" y="1148837"/>
            <a:ext cx="5328592" cy="39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68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8635204" cy="4817534"/>
          </a:xfrm>
          <a:prstGeom prst="rect">
            <a:avLst/>
          </a:prstGeom>
        </p:spPr>
      </p:pic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827584" y="1340768"/>
            <a:ext cx="7093296" cy="4680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000000">
                  <a:lumMod val="50000"/>
                  <a:lumOff val="50000"/>
                </a:srgbClr>
              </a:buClr>
              <a:buFont typeface="Arial" pitchFamily="34" charset="0"/>
              <a:buNone/>
            </a:pPr>
            <a:r>
              <a:rPr lang="ja-JP" altLang="en-US" sz="2800" spc="-2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大地震がおきたときに、</a:t>
            </a:r>
            <a:endParaRPr lang="en-US" altLang="ja-JP" sz="2800" spc="-20" dirty="0" smtClean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 algn="just">
              <a:buClr>
                <a:srgbClr val="000000">
                  <a:lumMod val="50000"/>
                  <a:lumOff val="50000"/>
                </a:srgbClr>
              </a:buClr>
              <a:buFont typeface="Arial" pitchFamily="34" charset="0"/>
              <a:buNone/>
            </a:pPr>
            <a:r>
              <a:rPr lang="ja-JP" altLang="en-US" sz="2800" spc="-2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ja-JP" altLang="en-US" sz="2800" spc="-2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800" spc="-2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どんなことがおきると思いますか？</a:t>
            </a:r>
            <a:endParaRPr lang="en-US" altLang="ja-JP" sz="2800" spc="-20" dirty="0" smtClean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025780"/>
              </p:ext>
            </p:extLst>
          </p:nvPr>
        </p:nvGraphicFramePr>
        <p:xfrm>
          <a:off x="1079612" y="2636912"/>
          <a:ext cx="6984776" cy="27139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6519"/>
                <a:gridCol w="4578257"/>
              </a:tblGrid>
              <a:tr h="45742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ja-JP" altLang="en-US" sz="3200" kern="1200" dirty="0" smtClean="0">
                          <a:solidFill>
                            <a:schemeClr val="bg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何がおきる</a:t>
                      </a:r>
                      <a:endParaRPr kumimoji="1" lang="ja-JP" altLang="en-US" sz="3200" kern="1200" dirty="0"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kumimoji="1" lang="ja-JP" altLang="en-US" sz="3200" kern="1200" dirty="0"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4867"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781125" y="3269883"/>
            <a:ext cx="2805112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FFFF66"/>
                </a:solidFill>
                <a:latin typeface="HG創英角ﾎﾟｯﾌﾟ体" pitchFamily="49" charset="-128"/>
                <a:ea typeface="HG創英角ﾎﾟｯﾌﾟ体" pitchFamily="49" charset="-128"/>
              </a:rPr>
              <a:t>ここに</a:t>
            </a:r>
            <a:r>
              <a:rPr lang="ja-JP" altLang="en-US" sz="2800" b="1" dirty="0" smtClean="0">
                <a:solidFill>
                  <a:srgbClr val="FFFF66"/>
                </a:solidFill>
                <a:latin typeface="HG創英角ﾎﾟｯﾌﾟ体" pitchFamily="49" charset="-128"/>
                <a:ea typeface="HG創英角ﾎﾟｯﾌﾟ体" pitchFamily="49" charset="-128"/>
              </a:rPr>
              <a:t>色々</a:t>
            </a:r>
            <a:endParaRPr lang="en-US" altLang="ja-JP" sz="2800" b="1" dirty="0" smtClean="0">
              <a:solidFill>
                <a:srgbClr val="FFFF66"/>
              </a:solidFill>
              <a:latin typeface="HG創英角ﾎﾟｯﾌﾟ体" pitchFamily="49" charset="-128"/>
              <a:ea typeface="HG創英角ﾎﾟｯﾌﾟ体" pitchFamily="49" charset="-128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2800" b="1" dirty="0" smtClean="0">
                <a:solidFill>
                  <a:srgbClr val="FFFF66"/>
                </a:solidFill>
                <a:latin typeface="HG創英角ﾎﾟｯﾌﾟ体" pitchFamily="49" charset="-128"/>
                <a:ea typeface="HG創英角ﾎﾟｯﾌﾟ体" pitchFamily="49" charset="-128"/>
              </a:rPr>
              <a:t>書いて</a:t>
            </a:r>
            <a:endParaRPr lang="en-US" altLang="ja-JP" sz="2800" b="1" dirty="0">
              <a:solidFill>
                <a:srgbClr val="FFFF66"/>
              </a:solidFill>
              <a:latin typeface="HG創英角ﾎﾟｯﾌﾟ体" pitchFamily="49" charset="-128"/>
              <a:ea typeface="HG創英角ﾎﾟｯﾌﾟ体" pitchFamily="49" charset="-128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FFFF66"/>
                </a:solidFill>
                <a:latin typeface="HG創英角ﾎﾟｯﾌﾟ体" pitchFamily="49" charset="-128"/>
                <a:ea typeface="HG創英角ﾎﾟｯﾌﾟ体" pitchFamily="49" charset="-128"/>
              </a:rPr>
              <a:t>ください！</a:t>
            </a:r>
          </a:p>
        </p:txBody>
      </p:sp>
      <p:sp>
        <p:nvSpPr>
          <p:cNvPr id="21" name="タイトル 3"/>
          <p:cNvSpPr txBox="1">
            <a:spLocks/>
          </p:cNvSpPr>
          <p:nvPr/>
        </p:nvSpPr>
        <p:spPr bwMode="auto">
          <a:xfrm>
            <a:off x="457200" y="409575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kern="0" dirty="0">
                <a:solidFill>
                  <a:schemeClr val="tx1"/>
                </a:solidFill>
              </a:rPr>
              <a:t>考えてみよう</a:t>
            </a:r>
          </a:p>
        </p:txBody>
      </p:sp>
    </p:spTree>
    <p:extLst>
      <p:ext uri="{BB962C8B-B14F-4D97-AF65-F5344CB8AC3E}">
        <p14:creationId xmlns:p14="http://schemas.microsoft.com/office/powerpoint/2010/main" val="122267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JMA311A\Desktop\図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540" y="1021328"/>
            <a:ext cx="3863846" cy="520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19" name="Rectangle 7"/>
          <p:cNvSpPr>
            <a:spLocks noChangeArrowheads="1"/>
          </p:cNvSpPr>
          <p:nvPr/>
        </p:nvSpPr>
        <p:spPr bwMode="auto">
          <a:xfrm>
            <a:off x="539750" y="188913"/>
            <a:ext cx="822960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5400" dirty="0" smtClean="0">
                <a:solidFill>
                  <a:srgbClr val="FF0000"/>
                </a:solidFill>
                <a:latin typeface="Arial" charset="0"/>
                <a:ea typeface="HG創英角ﾎﾟｯﾌﾟ体" pitchFamily="49" charset="-128"/>
              </a:rPr>
              <a:t>上から物が落ちてくる</a:t>
            </a:r>
            <a:endParaRPr lang="ja-JP" altLang="en-US" sz="5400" dirty="0">
              <a:solidFill>
                <a:srgbClr val="FF0000"/>
              </a:solidFill>
              <a:latin typeface="Arial" charset="0"/>
              <a:ea typeface="HG創英角ﾎﾟｯﾌﾟ体" pitchFamily="49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492774" y="6309320"/>
            <a:ext cx="4195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平成</a:t>
            </a:r>
            <a:r>
              <a:rPr lang="en-US" altLang="ja-JP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19</a:t>
            </a:r>
            <a:r>
              <a:rPr lang="zh-TW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</a:t>
            </a:r>
            <a:r>
              <a:rPr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</a:t>
            </a:r>
            <a:r>
              <a:rPr lang="en-US" altLang="ja-JP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2007</a:t>
            </a:r>
            <a:r>
              <a:rPr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年）新潟県中越沖</a:t>
            </a:r>
            <a:r>
              <a:rPr lang="zh-TW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地震</a:t>
            </a:r>
            <a:endParaRPr kumimoji="1" lang="ja-JP" altLang="en-US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3531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MA311A\Desktop\図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81" y="1052736"/>
            <a:ext cx="7264537" cy="541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7" name="Rectangle 11"/>
          <p:cNvSpPr>
            <a:spLocks noChangeArrowheads="1"/>
          </p:cNvSpPr>
          <p:nvPr/>
        </p:nvSpPr>
        <p:spPr bwMode="auto">
          <a:xfrm>
            <a:off x="539750" y="273050"/>
            <a:ext cx="822960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5400" dirty="0" smtClean="0">
                <a:solidFill>
                  <a:srgbClr val="FF0000"/>
                </a:solidFill>
                <a:latin typeface="Arial" charset="0"/>
                <a:ea typeface="HG創英角ﾎﾟｯﾌﾟ体" pitchFamily="49" charset="-128"/>
              </a:rPr>
              <a:t>家がたおれる</a:t>
            </a:r>
            <a:endParaRPr lang="ja-JP" altLang="en-US" sz="5400" dirty="0">
              <a:solidFill>
                <a:srgbClr val="FF0000"/>
              </a:solidFill>
              <a:latin typeface="Arial" charset="0"/>
              <a:ea typeface="HG創英角ﾎﾟｯﾌﾟ体" pitchFamily="49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07232" y="6469577"/>
            <a:ext cx="3849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平成</a:t>
            </a:r>
            <a:r>
              <a:rPr lang="en-US" altLang="ja-JP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16</a:t>
            </a:r>
            <a:r>
              <a:rPr lang="zh-TW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</a:t>
            </a:r>
            <a:r>
              <a:rPr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</a:t>
            </a:r>
            <a:r>
              <a:rPr lang="en-US" altLang="ja-JP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2004</a:t>
            </a:r>
            <a:r>
              <a:rPr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年）新潟県中越</a:t>
            </a:r>
            <a:r>
              <a:rPr lang="zh-TW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地震</a:t>
            </a:r>
            <a:endParaRPr kumimoji="1" lang="ja-JP" altLang="en-US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8407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11"/>
          <p:cNvSpPr>
            <a:spLocks noChangeArrowheads="1"/>
          </p:cNvSpPr>
          <p:nvPr/>
        </p:nvSpPr>
        <p:spPr bwMode="auto">
          <a:xfrm>
            <a:off x="539750" y="221332"/>
            <a:ext cx="822960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5400" dirty="0" smtClean="0">
                <a:solidFill>
                  <a:srgbClr val="FF0000"/>
                </a:solidFill>
                <a:latin typeface="Arial" charset="0"/>
                <a:ea typeface="HG創英角ﾎﾟｯﾌﾟ体" pitchFamily="49" charset="-128"/>
              </a:rPr>
              <a:t>火事がおきることも</a:t>
            </a:r>
            <a:endParaRPr lang="ja-JP" altLang="en-US" sz="5400" dirty="0">
              <a:solidFill>
                <a:srgbClr val="FF0000"/>
              </a:solidFill>
              <a:latin typeface="Arial" charset="0"/>
              <a:ea typeface="HG創英角ﾎﾟｯﾌﾟ体" pitchFamily="49" charset="-128"/>
            </a:endParaRPr>
          </a:p>
        </p:txBody>
      </p:sp>
      <p:pic>
        <p:nvPicPr>
          <p:cNvPr id="4098" name="Picture 2" descr="C:\Users\JMA311A\Desktop\無題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89" y="1052736"/>
            <a:ext cx="7909321" cy="511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64006" y="6092152"/>
            <a:ext cx="720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平成</a:t>
            </a:r>
            <a:r>
              <a:rPr lang="en-US" altLang="ja-JP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23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年（</a:t>
            </a:r>
            <a:r>
              <a:rPr lang="en-US" altLang="ja-JP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2011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年）東北地方太平洋沖地震</a:t>
            </a:r>
            <a:endParaRPr lang="ja-JP" altLang="en-US" sz="2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0138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MA311A\Desktop\無題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6" y="1073683"/>
            <a:ext cx="7139955" cy="530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39" name="Rectangle 7"/>
          <p:cNvSpPr>
            <a:spLocks noChangeArrowheads="1"/>
          </p:cNvSpPr>
          <p:nvPr/>
        </p:nvSpPr>
        <p:spPr bwMode="auto">
          <a:xfrm>
            <a:off x="539750" y="293688"/>
            <a:ext cx="822960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5400" dirty="0" smtClean="0">
                <a:solidFill>
                  <a:srgbClr val="FF0000"/>
                </a:solidFill>
                <a:latin typeface="Arial" charset="0"/>
                <a:ea typeface="HG創英角ﾎﾟｯﾌﾟ体" pitchFamily="49" charset="-128"/>
              </a:rPr>
              <a:t>津波がくることも</a:t>
            </a:r>
            <a:endParaRPr lang="ja-JP" altLang="en-US" sz="5400" dirty="0">
              <a:solidFill>
                <a:srgbClr val="FF0000"/>
              </a:solidFill>
              <a:latin typeface="Arial" charset="0"/>
              <a:ea typeface="HG創英角ﾎﾟｯﾌﾟ体" pitchFamily="49" charset="-128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054150" y="6371586"/>
            <a:ext cx="720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平成</a:t>
            </a:r>
            <a:r>
              <a:rPr lang="en-US" altLang="ja-JP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23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年（</a:t>
            </a:r>
            <a:r>
              <a:rPr lang="en-US" altLang="ja-JP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2011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年）東北地方太平洋沖地震</a:t>
            </a:r>
            <a:endParaRPr lang="ja-JP" altLang="en-US" sz="2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3555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378</Words>
  <Application>Microsoft Office PowerPoint</Application>
  <PresentationFormat>画面に合わせる (4:3)</PresentationFormat>
  <Paragraphs>117</Paragraphs>
  <Slides>14</Slides>
  <Notes>13</Notes>
  <HiddenSlides>3</HiddenSlides>
  <MMClips>1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5" baseType="lpstr">
      <vt:lpstr>Office テーマ</vt:lpstr>
      <vt:lpstr>10分で防災 －地震・津波－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10分で防災 －地震・津波－</dc:title>
  <cp:lastModifiedBy>気象庁</cp:lastModifiedBy>
  <cp:revision>4</cp:revision>
  <cp:lastPrinted>2015-11-05T05:22:54Z</cp:lastPrinted>
  <dcterms:created xsi:type="dcterms:W3CDTF">2015-11-05T02:50:09Z</dcterms:created>
  <dcterms:modified xsi:type="dcterms:W3CDTF">2016-02-18T06:49:57Z</dcterms:modified>
</cp:coreProperties>
</file>